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354" r:id="rId2"/>
    <p:sldId id="6935" r:id="rId3"/>
    <p:sldId id="7206" r:id="rId4"/>
    <p:sldId id="7207" r:id="rId5"/>
    <p:sldId id="7203" r:id="rId6"/>
    <p:sldId id="7221" r:id="rId7"/>
    <p:sldId id="7208" r:id="rId8"/>
    <p:sldId id="7224" r:id="rId9"/>
    <p:sldId id="7214" r:id="rId10"/>
    <p:sldId id="7228" r:id="rId11"/>
    <p:sldId id="7216" r:id="rId12"/>
    <p:sldId id="7220" r:id="rId13"/>
    <p:sldId id="7219" r:id="rId14"/>
    <p:sldId id="7227" r:id="rId15"/>
    <p:sldId id="7226" r:id="rId16"/>
    <p:sldId id="700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A7E8FF"/>
    <a:srgbClr val="FFB9BB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73324" autoAdjust="0"/>
  </p:normalViewPr>
  <p:slideViewPr>
    <p:cSldViewPr snapToGrid="0">
      <p:cViewPr varScale="1">
        <p:scale>
          <a:sx n="70" d="100"/>
          <a:sy n="70" d="100"/>
        </p:scale>
        <p:origin x="36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230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36B957-0C23-1CDE-A2B8-044701C66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7E1FBC-070D-8861-8D9C-258144CAC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2CA61-C7A7-44C1-8225-2F3B25FCEFE9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964B15-02A6-96D1-7025-FFA5019E5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ABE5DA-4AAF-6256-556A-73DB14F76B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A6520-B727-41E0-BB1B-FA4B49A62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41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499D7-817A-4BF8-98BA-7E2BFEC27B52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8E926-3218-4A05-BE3C-00B734B06F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0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9EC6D-DB1F-44A4-BAF7-4CD4248B20A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0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D7FE-3F18-5C38-990F-C95DD7AB2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509467-4B80-AA1D-5356-97BC0C17E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E73EFD-20AB-BFD7-901E-6AAF34332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en-US" altLang="zh-CN" dirty="0"/>
              <a:t>MOS </a:t>
            </a:r>
            <a:r>
              <a:rPr kumimoji="1" lang="zh-CN" altLang="en-US" dirty="0"/>
              <a:t>管用于放大时都工作在恒流区（之后讲放大电路时会介绍）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CE3EB-2E54-BC90-8A77-B928BEA1D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12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4131E-D326-6E98-6D35-2B42704A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8E4339-BD93-CC11-4116-1DD48A6F6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74DA8F-C174-5302-7411-B4899B1D9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00060C"/>
                </a:solidFill>
              </a:rPr>
              <a:t>耗尽型 </a:t>
            </a:r>
            <a:r>
              <a:rPr kumimoji="1" lang="en-US" altLang="zh-CN" dirty="0">
                <a:solidFill>
                  <a:srgbClr val="00060C"/>
                </a:solidFill>
              </a:rPr>
              <a:t>MOS </a:t>
            </a:r>
            <a:r>
              <a:rPr kumimoji="1" lang="zh-CN" altLang="en-US" dirty="0">
                <a:solidFill>
                  <a:srgbClr val="00060C"/>
                </a:solidFill>
              </a:rPr>
              <a:t>管在使用时</a:t>
            </a:r>
            <a:r>
              <a:rPr kumimoji="1" lang="zh-CN" altLang="en-US" dirty="0">
                <a:solidFill>
                  <a:srgbClr val="FF3300"/>
                </a:solidFill>
              </a:rPr>
              <a:t>无须加阈值电压到栅极（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FF3300"/>
                </a:solidFill>
              </a:rPr>
              <a:t>=0</a:t>
            </a:r>
            <a:r>
              <a:rPr kumimoji="1" lang="zh-CN" altLang="en-US" dirty="0">
                <a:solidFill>
                  <a:srgbClr val="FF3300"/>
                </a:solidFill>
              </a:rPr>
              <a:t>），只要加漏源电压，就会有漏极电流</a:t>
            </a:r>
            <a:endParaRPr kumimoji="1" lang="en-US" altLang="zh-CN" dirty="0">
              <a:solidFill>
                <a:srgbClr val="FF33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solidFill>
                <a:srgbClr val="FF33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3333FF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zh-CN" altLang="en-US" dirty="0">
                <a:solidFill>
                  <a:srgbClr val="3333FF"/>
                </a:solidFill>
              </a:rPr>
              <a:t>＞</a:t>
            </a:r>
            <a:r>
              <a:rPr kumimoji="1" lang="en-US" altLang="zh-CN" dirty="0">
                <a:solidFill>
                  <a:srgbClr val="3333FF"/>
                </a:solidFill>
              </a:rPr>
              <a:t>0 </a:t>
            </a:r>
            <a:r>
              <a:rPr kumimoji="1" lang="zh-CN" altLang="en-US" dirty="0">
                <a:solidFill>
                  <a:srgbClr val="3333FF"/>
                </a:solidFill>
              </a:rPr>
              <a:t>时，将使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3333FF"/>
                </a:solidFill>
              </a:rPr>
              <a:t> </a:t>
            </a:r>
            <a:r>
              <a:rPr kumimoji="1" lang="zh-CN" altLang="en-US" dirty="0">
                <a:solidFill>
                  <a:srgbClr val="3333FF"/>
                </a:solidFill>
              </a:rPr>
              <a:t>进一步增加</a:t>
            </a:r>
            <a:endParaRPr kumimoji="1" lang="en-US" altLang="zh-CN" dirty="0">
              <a:solidFill>
                <a:srgbClr val="3333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i="0" dirty="0">
                <a:solidFill>
                  <a:srgbClr val="3333FF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3333FF"/>
                </a:solidFill>
              </a:rPr>
              <a:t>&lt; 0 </a:t>
            </a:r>
            <a:r>
              <a:rPr kumimoji="1" lang="zh-CN" altLang="en-US" dirty="0">
                <a:solidFill>
                  <a:srgbClr val="990000"/>
                </a:solidFill>
              </a:rPr>
              <a:t>时，随着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990000"/>
                </a:solidFill>
              </a:rPr>
              <a:t>的减小</a:t>
            </a:r>
            <a:r>
              <a:rPr kumimoji="1" lang="en-US" altLang="zh-CN" i="1" dirty="0">
                <a:solidFill>
                  <a:srgbClr val="990000"/>
                </a:solidFill>
              </a:rPr>
              <a:t>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990000"/>
                </a:solidFill>
              </a:rPr>
              <a:t> </a:t>
            </a:r>
            <a:r>
              <a:rPr kumimoji="1" lang="zh-CN" altLang="en-US" dirty="0">
                <a:solidFill>
                  <a:srgbClr val="990000"/>
                </a:solidFill>
              </a:rPr>
              <a:t>逐渐减小，直至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3333FF"/>
                </a:solidFill>
              </a:rPr>
              <a:t> </a:t>
            </a:r>
            <a:r>
              <a:rPr kumimoji="1" lang="en-US" altLang="zh-CN" dirty="0">
                <a:solidFill>
                  <a:srgbClr val="990000"/>
                </a:solidFill>
              </a:rPr>
              <a:t>= 0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35D581-4F21-60B6-98CF-43D344143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9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24FE5-6788-11E7-106D-2BFDA228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577428-0EFF-5113-E103-9AB09EE98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AC922F-9084-1355-FC6D-C2D5FEFCE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00060C"/>
                </a:solidFill>
              </a:rPr>
              <a:t>耗尽型 </a:t>
            </a:r>
            <a:r>
              <a:rPr kumimoji="1" lang="en-US" altLang="zh-CN" dirty="0">
                <a:solidFill>
                  <a:srgbClr val="00060C"/>
                </a:solidFill>
              </a:rPr>
              <a:t>MOS </a:t>
            </a:r>
            <a:r>
              <a:rPr kumimoji="1" lang="zh-CN" altLang="en-US" dirty="0">
                <a:solidFill>
                  <a:srgbClr val="00060C"/>
                </a:solidFill>
              </a:rPr>
              <a:t>管在使用时</a:t>
            </a:r>
            <a:r>
              <a:rPr kumimoji="1" lang="zh-CN" altLang="en-US" dirty="0">
                <a:solidFill>
                  <a:srgbClr val="FF3300"/>
                </a:solidFill>
              </a:rPr>
              <a:t>无须加阈值电压到栅极（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FF3300"/>
                </a:solidFill>
              </a:rPr>
              <a:t>=0</a:t>
            </a:r>
            <a:r>
              <a:rPr kumimoji="1" lang="zh-CN" altLang="en-US" dirty="0">
                <a:solidFill>
                  <a:srgbClr val="FF3300"/>
                </a:solidFill>
              </a:rPr>
              <a:t>），只要加漏源电压，就会有漏极电流</a:t>
            </a:r>
            <a:endParaRPr kumimoji="1" lang="en-US" altLang="zh-CN" dirty="0">
              <a:solidFill>
                <a:srgbClr val="FF33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solidFill>
                <a:srgbClr val="FF33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3333FF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zh-CN" altLang="en-US" dirty="0">
                <a:solidFill>
                  <a:srgbClr val="3333FF"/>
                </a:solidFill>
              </a:rPr>
              <a:t>＞</a:t>
            </a:r>
            <a:r>
              <a:rPr kumimoji="1" lang="en-US" altLang="zh-CN" dirty="0">
                <a:solidFill>
                  <a:srgbClr val="3333FF"/>
                </a:solidFill>
              </a:rPr>
              <a:t>0 </a:t>
            </a:r>
            <a:r>
              <a:rPr kumimoji="1" lang="zh-CN" altLang="en-US" dirty="0">
                <a:solidFill>
                  <a:srgbClr val="3333FF"/>
                </a:solidFill>
              </a:rPr>
              <a:t>时，将使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3333FF"/>
                </a:solidFill>
              </a:rPr>
              <a:t> </a:t>
            </a:r>
            <a:r>
              <a:rPr kumimoji="1" lang="zh-CN" altLang="en-US" dirty="0">
                <a:solidFill>
                  <a:srgbClr val="3333FF"/>
                </a:solidFill>
              </a:rPr>
              <a:t>进一步增加</a:t>
            </a:r>
            <a:endParaRPr kumimoji="1" lang="en-US" altLang="zh-CN" dirty="0">
              <a:solidFill>
                <a:srgbClr val="3333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i="0" dirty="0">
                <a:solidFill>
                  <a:srgbClr val="3333FF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3333FF"/>
                </a:solidFill>
              </a:rPr>
              <a:t>&lt; 0 </a:t>
            </a:r>
            <a:r>
              <a:rPr kumimoji="1" lang="zh-CN" altLang="en-US" dirty="0">
                <a:solidFill>
                  <a:srgbClr val="990000"/>
                </a:solidFill>
              </a:rPr>
              <a:t>时，随着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990000"/>
                </a:solidFill>
              </a:rPr>
              <a:t>的减小</a:t>
            </a:r>
            <a:r>
              <a:rPr kumimoji="1" lang="en-US" altLang="zh-CN" i="1" dirty="0">
                <a:solidFill>
                  <a:srgbClr val="990000"/>
                </a:solidFill>
              </a:rPr>
              <a:t>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990000"/>
                </a:solidFill>
              </a:rPr>
              <a:t> </a:t>
            </a:r>
            <a:r>
              <a:rPr kumimoji="1" lang="zh-CN" altLang="en-US" dirty="0">
                <a:solidFill>
                  <a:srgbClr val="990000"/>
                </a:solidFill>
              </a:rPr>
              <a:t>逐渐减小，直至 </a:t>
            </a:r>
            <a:r>
              <a:rPr kumimoji="1" lang="en-US" altLang="zh-CN" dirty="0" err="1">
                <a:solidFill>
                  <a:srgbClr val="3333FF"/>
                </a:solidFill>
              </a:rPr>
              <a:t>i_D</a:t>
            </a:r>
            <a:r>
              <a:rPr kumimoji="1" lang="en-US" altLang="zh-CN" dirty="0">
                <a:solidFill>
                  <a:srgbClr val="3333FF"/>
                </a:solidFill>
              </a:rPr>
              <a:t> </a:t>
            </a:r>
            <a:r>
              <a:rPr kumimoji="1" lang="en-US" altLang="zh-CN" dirty="0">
                <a:solidFill>
                  <a:srgbClr val="990000"/>
                </a:solidFill>
              </a:rPr>
              <a:t>= 0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AC5CE-FCEE-C605-61C3-653BF01CE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0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C7DDE-F65B-17C1-FC03-7F7FB7FE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43AF2C-90C1-2250-C296-A481F4F56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AC25FB-1B94-6D81-7041-D2BD0EB56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00060C"/>
                </a:solidFill>
              </a:rPr>
              <a:t>由于耗尽型 </a:t>
            </a:r>
            <a:r>
              <a:rPr kumimoji="1" lang="en-US" altLang="zh-CN">
                <a:solidFill>
                  <a:srgbClr val="00060C"/>
                </a:solidFill>
              </a:rPr>
              <a:t>MOS </a:t>
            </a:r>
            <a:r>
              <a:rPr kumimoji="1" lang="zh-CN" altLang="en-US">
                <a:solidFill>
                  <a:srgbClr val="00060C"/>
                </a:solidFill>
              </a:rPr>
              <a:t>管</a:t>
            </a:r>
            <a:r>
              <a:rPr kumimoji="1" lang="zh-CN" altLang="en-US" dirty="0">
                <a:solidFill>
                  <a:srgbClr val="00060C"/>
                </a:solidFill>
              </a:rPr>
              <a:t>制造工艺较特殊，所以通常只在特殊场合使用，普遍应用的是增强型 </a:t>
            </a:r>
            <a:r>
              <a:rPr kumimoji="1" lang="en-US" altLang="zh-CN" dirty="0">
                <a:solidFill>
                  <a:srgbClr val="00060C"/>
                </a:solidFill>
              </a:rPr>
              <a:t>MOS </a:t>
            </a:r>
            <a:r>
              <a:rPr kumimoji="1" lang="zh-CN" altLang="en-US" dirty="0">
                <a:solidFill>
                  <a:srgbClr val="00060C"/>
                </a:solidFill>
              </a:rPr>
              <a:t>管</a:t>
            </a:r>
            <a:endParaRPr kumimoji="1" lang="zh-CN" altLang="en-US" dirty="0">
              <a:solidFill>
                <a:srgbClr val="990000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5E9C5E-DAA7-B89F-834D-36DC396A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0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D24A-DE50-F83F-03D4-D37A0010D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8F48DC-7469-C9A7-0314-A7D1D1D29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5E565-6FC6-7DE5-9FC7-491AE3CE7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如何记 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</a:p>
          <a:p>
            <a:endParaRPr lang="en-US" altLang="zh-CN" dirty="0"/>
          </a:p>
          <a:p>
            <a:r>
              <a:rPr lang="zh-CN" altLang="en-US" dirty="0"/>
              <a:t>电流的方向与自由电子运动方向相反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 </a:t>
            </a:r>
            <a:r>
              <a:rPr lang="en-US" altLang="zh-CN" dirty="0" err="1"/>
              <a:t>v_GS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v_DS</a:t>
            </a:r>
            <a:r>
              <a:rPr lang="en-US" altLang="zh-CN" dirty="0"/>
              <a:t> </a:t>
            </a:r>
            <a:r>
              <a:rPr lang="zh-CN" altLang="en-US" dirty="0"/>
              <a:t>的参考极性是下标第一个字母是参考正极（即 </a:t>
            </a:r>
            <a:r>
              <a:rPr lang="en-US" altLang="zh-CN" dirty="0"/>
              <a:t>g </a:t>
            </a:r>
            <a:r>
              <a:rPr lang="zh-CN" altLang="en-US" dirty="0"/>
              <a:t>和 </a:t>
            </a:r>
            <a:r>
              <a:rPr lang="en-US" altLang="zh-CN" dirty="0"/>
              <a:t>d</a:t>
            </a:r>
            <a:r>
              <a:rPr lang="zh-CN" altLang="en-US" dirty="0"/>
              <a:t>），第二个字母是参考负极（即 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PMOS </a:t>
            </a:r>
            <a:r>
              <a:rPr lang="zh-CN" altLang="en-US" dirty="0"/>
              <a:t>中，</a:t>
            </a:r>
            <a:r>
              <a:rPr lang="en-US" altLang="zh-CN" dirty="0"/>
              <a:t>s </a:t>
            </a:r>
            <a:r>
              <a:rPr lang="zh-CN" altLang="en-US" dirty="0"/>
              <a:t>的实际电位比 </a:t>
            </a:r>
            <a:r>
              <a:rPr lang="en-US" altLang="zh-CN" dirty="0"/>
              <a:t>g </a:t>
            </a:r>
            <a:r>
              <a:rPr lang="zh-CN" altLang="en-US" dirty="0"/>
              <a:t>和 </a:t>
            </a:r>
            <a:r>
              <a:rPr lang="en-US" altLang="zh-CN" dirty="0"/>
              <a:t>d </a:t>
            </a:r>
            <a:r>
              <a:rPr lang="zh-CN" altLang="en-US" dirty="0"/>
              <a:t>高，因此 </a:t>
            </a:r>
            <a:r>
              <a:rPr lang="en-US" altLang="zh-CN" dirty="0" err="1"/>
              <a:t>v_GS</a:t>
            </a:r>
            <a:r>
              <a:rPr lang="en-US" altLang="zh-CN" dirty="0"/>
              <a:t>&lt;0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v_DS</a:t>
            </a:r>
            <a:r>
              <a:rPr lang="en-US" altLang="zh-CN" dirty="0"/>
              <a:t>&lt;0</a:t>
            </a:r>
            <a:r>
              <a:rPr lang="zh-CN" altLang="en-US"/>
              <a:t>；此外</a:t>
            </a:r>
            <a:r>
              <a:rPr lang="zh-CN" altLang="en-US" dirty="0"/>
              <a:t>，电流的实际方向是从 </a:t>
            </a:r>
            <a:r>
              <a:rPr lang="en-US" altLang="zh-CN" dirty="0"/>
              <a:t>d </a:t>
            </a:r>
            <a:r>
              <a:rPr lang="zh-CN" altLang="en-US" dirty="0"/>
              <a:t>流出，因此 </a:t>
            </a:r>
            <a:r>
              <a:rPr lang="en-US" altLang="zh-CN" dirty="0" err="1"/>
              <a:t>i_D</a:t>
            </a:r>
            <a:r>
              <a:rPr lang="en-US" altLang="zh-CN" dirty="0"/>
              <a:t>&lt;0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36974-86E8-5DC9-957C-3D764F531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57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 </a:t>
            </a:r>
            <a:r>
              <a:rPr lang="zh-CN" altLang="en-US" dirty="0"/>
              <a:t>与 衬底相连接：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N </a:t>
            </a:r>
            <a:r>
              <a:rPr lang="zh-CN" altLang="en-US" dirty="0"/>
              <a:t>沟道增强型 </a:t>
            </a:r>
            <a:r>
              <a:rPr lang="en-US" altLang="zh-CN" dirty="0"/>
              <a:t>MOS </a:t>
            </a:r>
            <a:r>
              <a:rPr lang="zh-CN" altLang="en-US" dirty="0"/>
              <a:t>管，</a:t>
            </a:r>
            <a:r>
              <a:rPr lang="en-US" altLang="zh-CN" dirty="0"/>
              <a:t>d </a:t>
            </a:r>
            <a:r>
              <a:rPr lang="zh-CN" altLang="en-US" dirty="0"/>
              <a:t>和 </a:t>
            </a:r>
            <a:r>
              <a:rPr lang="en-US" altLang="zh-CN" dirty="0"/>
              <a:t>s </a:t>
            </a:r>
            <a:r>
              <a:rPr lang="zh-CN" altLang="en-US" dirty="0"/>
              <a:t>接反的话，漏极和衬底的 </a:t>
            </a:r>
            <a:r>
              <a:rPr lang="en-US" altLang="zh-CN" dirty="0"/>
              <a:t>PN </a:t>
            </a:r>
            <a:r>
              <a:rPr lang="zh-CN" altLang="en-US" dirty="0"/>
              <a:t>结将处于正偏，那么大部分 </a:t>
            </a:r>
            <a:r>
              <a:rPr lang="en-US" altLang="zh-CN" dirty="0" err="1"/>
              <a:t>i_D</a:t>
            </a:r>
            <a:r>
              <a:rPr lang="en-US" altLang="zh-CN" dirty="0"/>
              <a:t> </a:t>
            </a:r>
            <a:r>
              <a:rPr lang="zh-CN" altLang="en-US" dirty="0"/>
              <a:t>将由衬底流出，不经过沟道，也不受 </a:t>
            </a:r>
            <a:r>
              <a:rPr lang="en-US" altLang="zh-CN" dirty="0" err="1"/>
              <a:t>v_GS</a:t>
            </a:r>
            <a:r>
              <a:rPr lang="en-US" altLang="zh-CN" dirty="0"/>
              <a:t> </a:t>
            </a:r>
            <a:r>
              <a:rPr lang="zh-CN" altLang="en-US" dirty="0"/>
              <a:t>控制，</a:t>
            </a:r>
            <a:r>
              <a:rPr lang="en-US" altLang="zh-CN" dirty="0"/>
              <a:t>MOS </a:t>
            </a:r>
            <a:r>
              <a:rPr lang="zh-CN" altLang="en-US" dirty="0"/>
              <a:t>管就不能正常工作</a:t>
            </a:r>
            <a:endParaRPr lang="en-US" altLang="zh-CN" dirty="0"/>
          </a:p>
          <a:p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 </a:t>
            </a:r>
            <a:r>
              <a:rPr lang="en-US" altLang="zh-CN" dirty="0"/>
              <a:t>P </a:t>
            </a:r>
            <a:r>
              <a:rPr lang="zh-CN" altLang="en-US" dirty="0"/>
              <a:t>沟道增强型 </a:t>
            </a:r>
            <a:r>
              <a:rPr lang="en-US" altLang="zh-CN" dirty="0"/>
              <a:t>MOS </a:t>
            </a:r>
            <a:r>
              <a:rPr lang="zh-CN" altLang="en-US" dirty="0"/>
              <a:t>管，</a:t>
            </a:r>
            <a:r>
              <a:rPr lang="en-US" altLang="zh-CN" dirty="0"/>
              <a:t>d </a:t>
            </a:r>
            <a:r>
              <a:rPr lang="zh-CN" altLang="en-US" dirty="0"/>
              <a:t>和 </a:t>
            </a:r>
            <a:r>
              <a:rPr lang="en-US" altLang="zh-CN" dirty="0"/>
              <a:t>s </a:t>
            </a:r>
            <a:r>
              <a:rPr lang="zh-CN" altLang="en-US" dirty="0"/>
              <a:t>接反的话，漏极和衬底的 </a:t>
            </a:r>
            <a:r>
              <a:rPr lang="en-US" altLang="zh-CN" dirty="0"/>
              <a:t>PN </a:t>
            </a:r>
            <a:r>
              <a:rPr lang="zh-CN" altLang="en-US" dirty="0"/>
              <a:t>结也将处于正偏，那么大部分 </a:t>
            </a:r>
            <a:r>
              <a:rPr lang="en-US" altLang="zh-CN" dirty="0" err="1"/>
              <a:t>i_D</a:t>
            </a:r>
            <a:r>
              <a:rPr lang="en-US" altLang="zh-CN" dirty="0"/>
              <a:t> </a:t>
            </a:r>
            <a:r>
              <a:rPr lang="zh-CN" altLang="en-US" dirty="0"/>
              <a:t>还是将由衬底流出，不经过沟道，也不受 </a:t>
            </a:r>
            <a:r>
              <a:rPr lang="en-US" altLang="zh-CN" dirty="0" err="1"/>
              <a:t>v_GS</a:t>
            </a:r>
            <a:r>
              <a:rPr lang="en-US" altLang="zh-CN" dirty="0"/>
              <a:t> </a:t>
            </a:r>
            <a:r>
              <a:rPr lang="zh-CN" altLang="en-US" dirty="0"/>
              <a:t>控制，</a:t>
            </a:r>
            <a:r>
              <a:rPr lang="en-US" altLang="zh-CN" dirty="0"/>
              <a:t>MOS </a:t>
            </a:r>
            <a:r>
              <a:rPr lang="zh-CN" altLang="en-US" dirty="0"/>
              <a:t>管就不能正常工作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 </a:t>
            </a:r>
            <a:r>
              <a:rPr lang="en-US" altLang="zh-CN" dirty="0"/>
              <a:t>s </a:t>
            </a:r>
            <a:r>
              <a:rPr lang="zh-CN" altLang="en-US" dirty="0"/>
              <a:t>不与衬底连接，</a:t>
            </a:r>
            <a:r>
              <a:rPr lang="en-US" altLang="zh-CN" dirty="0"/>
              <a:t>NMOS </a:t>
            </a:r>
            <a:r>
              <a:rPr lang="zh-CN" altLang="en-US" dirty="0"/>
              <a:t>的衬底要接最低电位，</a:t>
            </a:r>
            <a:r>
              <a:rPr lang="en-US" altLang="zh-CN" dirty="0"/>
              <a:t>PMOS </a:t>
            </a:r>
            <a:r>
              <a:rPr lang="zh-CN" altLang="en-US" dirty="0"/>
              <a:t>的衬底要接最高电位，此时 </a:t>
            </a:r>
            <a:r>
              <a:rPr lang="en-US" altLang="zh-CN" dirty="0"/>
              <a:t>s </a:t>
            </a:r>
            <a:r>
              <a:rPr lang="zh-CN" altLang="en-US" dirty="0"/>
              <a:t>和 </a:t>
            </a:r>
            <a:r>
              <a:rPr lang="en-US" altLang="zh-CN" dirty="0"/>
              <a:t>d </a:t>
            </a:r>
            <a:r>
              <a:rPr lang="zh-CN" altLang="en-US"/>
              <a:t>对称，可以互换用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44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4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场效应管（</a:t>
            </a:r>
            <a:r>
              <a:rPr lang="en-US" altLang="zh-CN" dirty="0"/>
              <a:t>Field Effect Transistor</a:t>
            </a:r>
            <a:r>
              <a:rPr lang="zh-CN" altLang="en-US" dirty="0"/>
              <a:t>，</a:t>
            </a:r>
            <a:r>
              <a:rPr lang="en-US" altLang="zh-CN" dirty="0"/>
              <a:t>FET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金属</a:t>
            </a:r>
            <a:r>
              <a:rPr lang="en-US" altLang="zh-CN" dirty="0"/>
              <a:t>-</a:t>
            </a:r>
            <a:r>
              <a:rPr lang="zh-CN" altLang="en-US" dirty="0"/>
              <a:t>氧化物</a:t>
            </a:r>
            <a:r>
              <a:rPr lang="en-US" altLang="zh-CN" dirty="0"/>
              <a:t>-</a:t>
            </a:r>
            <a:r>
              <a:rPr lang="zh-CN" altLang="en-US" dirty="0"/>
              <a:t>半导体场效应管（</a:t>
            </a:r>
            <a:r>
              <a:rPr lang="en-US" altLang="zh-CN" dirty="0"/>
              <a:t>Metal-Oxide-Semiconductor FET</a:t>
            </a:r>
            <a:r>
              <a:rPr lang="zh-CN" altLang="en-US" dirty="0"/>
              <a:t>），在（超）大规模集成电路种占有重要地位</a:t>
            </a:r>
            <a:endParaRPr lang="en-US" altLang="zh-CN" dirty="0"/>
          </a:p>
          <a:p>
            <a:r>
              <a:rPr lang="zh-CN" altLang="en-US" dirty="0"/>
              <a:t>结型场效应管（</a:t>
            </a:r>
            <a:r>
              <a:rPr lang="en-US" altLang="zh-CN" dirty="0"/>
              <a:t>Junction FET</a:t>
            </a:r>
            <a:r>
              <a:rPr lang="zh-CN" altLang="en-US" dirty="0"/>
              <a:t>，</a:t>
            </a:r>
            <a:r>
              <a:rPr lang="en-US" altLang="zh-CN" dirty="0"/>
              <a:t>JFET</a:t>
            </a:r>
            <a:r>
              <a:rPr lang="zh-CN" altLang="en-US" dirty="0"/>
              <a:t>）应用相对较少</a:t>
            </a:r>
            <a:endParaRPr lang="en-US" altLang="zh-CN" dirty="0"/>
          </a:p>
          <a:p>
            <a:r>
              <a:rPr lang="zh-CN" altLang="en-US" dirty="0"/>
              <a:t>双极结型三极管之后介绍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0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C476-BDFC-CD84-4470-00A34610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AE549C-B98A-31D4-1E76-E36A5A75B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0EFD2B-9F41-DBD7-13FF-B7939C615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分类：</a:t>
            </a:r>
          </a:p>
          <a:p>
            <a:pPr eaLnBrk="1" hangingPunct="1"/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 按结构分为结型</a:t>
            </a:r>
            <a:r>
              <a:rPr lang="zh-CN" altLang="en-US" b="0" dirty="0">
                <a:latin typeface="Times New Roman" panose="02020603050405020304" pitchFamily="18" charset="0"/>
              </a:rPr>
              <a:t>（</a:t>
            </a:r>
            <a:r>
              <a:rPr lang="en-US" altLang="zh-CN" b="0" dirty="0">
                <a:latin typeface="Times New Roman" panose="02020603050405020304" pitchFamily="18" charset="0"/>
              </a:rPr>
              <a:t>Junction FET</a:t>
            </a:r>
            <a:r>
              <a:rPr lang="zh-CN" altLang="en-US" b="0" dirty="0">
                <a:latin typeface="Times New Roman" panose="02020603050405020304" pitchFamily="18" charset="0"/>
              </a:rPr>
              <a:t>，</a:t>
            </a:r>
            <a:r>
              <a:rPr lang="en-US" altLang="zh-CN" b="0" dirty="0">
                <a:latin typeface="Times New Roman" panose="02020603050405020304" pitchFamily="18" charset="0"/>
              </a:rPr>
              <a:t>JFET</a:t>
            </a:r>
            <a:r>
              <a:rPr lang="zh-CN" altLang="en-US" b="0" dirty="0">
                <a:latin typeface="Times New Roman" panose="02020603050405020304" pitchFamily="18" charset="0"/>
              </a:rPr>
              <a:t>）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和绝缘栅型</a:t>
            </a:r>
            <a:r>
              <a:rPr lang="zh-CN" altLang="en-US" b="0" dirty="0">
                <a:latin typeface="Times New Roman" panose="02020603050405020304" pitchFamily="18" charset="0"/>
              </a:rPr>
              <a:t>（</a:t>
            </a:r>
            <a:r>
              <a:rPr lang="en-US" altLang="zh-CN" b="0" dirty="0">
                <a:latin typeface="Times New Roman" panose="02020603050405020304" pitchFamily="18" charset="0"/>
              </a:rPr>
              <a:t>Insulated Gate FET</a:t>
            </a:r>
            <a:r>
              <a:rPr lang="zh-CN" altLang="en-US" b="0" dirty="0">
                <a:latin typeface="Times New Roman" panose="02020603050405020304" pitchFamily="18" charset="0"/>
              </a:rPr>
              <a:t>，</a:t>
            </a:r>
            <a:r>
              <a:rPr lang="en-US" altLang="zh-CN" b="0" dirty="0">
                <a:latin typeface="Times New Roman" panose="02020603050405020304" pitchFamily="18" charset="0"/>
              </a:rPr>
              <a:t>IGFET)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JFET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是利用 </a:t>
            </a:r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PN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结反向电压对耗尽层厚度的控制，来改变导电沟道的宽窄，从而控制漏极电流的大小；</a:t>
            </a:r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MOSFET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则是利用栅源电压的大小，来改变半导体表面感生电荷的多少，从而控制漏极电流的大小</a:t>
            </a:r>
            <a:endParaRPr lang="en-US" altLang="zh-CN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endParaRPr lang="zh-CN" altLang="en-US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/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 按导电沟道分有 </a:t>
            </a:r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沟道和 </a:t>
            </a:r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沟道</a:t>
            </a:r>
            <a:endParaRPr lang="en-US" altLang="zh-CN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/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沟道主要靠自由电子导电，</a:t>
            </a:r>
            <a:r>
              <a:rPr lang="en-US" altLang="zh-CN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沟道主要靠空穴导电</a:t>
            </a:r>
            <a:endParaRPr lang="en-US" altLang="zh-CN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/>
            <a:endParaRPr lang="zh-CN" altLang="en-US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/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③按工作方式分有增强型和耗尽型</a:t>
            </a:r>
            <a:endParaRPr lang="en-US" altLang="zh-CN" b="0" dirty="0">
              <a:solidFill>
                <a:srgbClr val="3333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 eaLnBrk="1" hangingPunct="1"/>
            <a:r>
              <a:rPr lang="zh-CN" altLang="en-US" b="0" dirty="0">
                <a:solidFill>
                  <a:srgbClr val="3333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增强型管内无原始导电沟道，耗尽型管内有原始导电沟道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B41AE-9438-F43C-14DE-FADE6D5C0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6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</a:t>
            </a:r>
            <a:r>
              <a:rPr lang="zh-CN" altLang="en-US" dirty="0"/>
              <a:t>（</a:t>
            </a:r>
            <a:r>
              <a:rPr lang="en-US" altLang="zh-CN" dirty="0"/>
              <a:t>Source</a:t>
            </a:r>
            <a:r>
              <a:rPr lang="zh-CN" altLang="en-US" dirty="0"/>
              <a:t>）：源极</a:t>
            </a:r>
          </a:p>
          <a:p>
            <a:pPr eaLnBrk="1" hangingPunct="1"/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Gate</a:t>
            </a:r>
            <a:r>
              <a:rPr lang="zh-CN" altLang="en-US" dirty="0"/>
              <a:t>）：   栅极</a:t>
            </a:r>
          </a:p>
          <a:p>
            <a:pPr eaLnBrk="1" hangingPunct="1"/>
            <a:r>
              <a:rPr lang="en-US" altLang="zh-CN" dirty="0"/>
              <a:t>d</a:t>
            </a:r>
            <a:r>
              <a:rPr lang="zh-CN" altLang="en-US" dirty="0"/>
              <a:t>（</a:t>
            </a:r>
            <a:r>
              <a:rPr lang="en-US" altLang="zh-CN" dirty="0"/>
              <a:t>Drain</a:t>
            </a:r>
            <a:r>
              <a:rPr lang="zh-CN" altLang="en-US"/>
              <a:t>）：  漏极</a:t>
            </a:r>
            <a:endParaRPr lang="zh-CN" altLang="en-US" dirty="0"/>
          </a:p>
          <a:p>
            <a:pPr eaLnBrk="1" hangingPunct="1"/>
            <a:r>
              <a:rPr lang="en-US" altLang="zh-CN" dirty="0"/>
              <a:t>B</a:t>
            </a:r>
            <a:r>
              <a:rPr lang="zh-CN" altLang="en-US" dirty="0"/>
              <a:t>（</a:t>
            </a:r>
            <a:r>
              <a:rPr lang="en-US" altLang="zh-CN" dirty="0"/>
              <a:t>Substrate</a:t>
            </a:r>
            <a:r>
              <a:rPr lang="zh-CN" altLang="en-US" dirty="0"/>
              <a:t>）：衬底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9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4C4B-FCD7-848A-73F2-0FEB93AE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A6B95E-5AA9-BC88-7F25-CBD960646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939720-BAB3-AAA8-6CA3-77D9589B8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模电教材 </a:t>
            </a:r>
            <a:r>
              <a:rPr lang="en-US" altLang="zh-CN" dirty="0"/>
              <a:t>P90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FB64D-E92E-2484-77EF-28AEE6B29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389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31D4-84C5-DD1A-91D1-5D107AF4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AA6181-20F6-08B5-C4B1-DC78C6B40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1D1612-1FC7-D853-FBAF-9895778B2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F52950"/>
                </a:solidFill>
              </a:rPr>
              <a:t>当</a:t>
            </a:r>
            <a:r>
              <a:rPr kumimoji="1" lang="en-US" altLang="zh-CN" i="0" dirty="0">
                <a:solidFill>
                  <a:srgbClr val="F52950"/>
                </a:solidFill>
              </a:rPr>
              <a:t>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= 0 V </a:t>
            </a:r>
            <a:r>
              <a:rPr kumimoji="1" lang="zh-CN" altLang="en-US" dirty="0">
                <a:solidFill>
                  <a:srgbClr val="F52950"/>
                </a:solidFill>
              </a:rPr>
              <a:t>时</a:t>
            </a:r>
            <a:r>
              <a:rPr kumimoji="1" lang="zh-CN" altLang="en-US" dirty="0">
                <a:solidFill>
                  <a:schemeClr val="bg2"/>
                </a:solidFill>
              </a:rPr>
              <a:t>，因为漏源之间被两个面对面（背靠背）的 </a:t>
            </a:r>
            <a:r>
              <a:rPr kumimoji="1" lang="en-US" altLang="zh-CN" dirty="0">
                <a:solidFill>
                  <a:schemeClr val="bg2"/>
                </a:solidFill>
              </a:rPr>
              <a:t>PN </a:t>
            </a:r>
            <a:r>
              <a:rPr kumimoji="1" lang="zh-CN" altLang="en-US" dirty="0">
                <a:solidFill>
                  <a:schemeClr val="bg2"/>
                </a:solidFill>
              </a:rPr>
              <a:t>结隔离，因此，即使在 </a:t>
            </a:r>
            <a:r>
              <a:rPr kumimoji="1" lang="en-US" altLang="zh-CN" dirty="0">
                <a:solidFill>
                  <a:schemeClr val="bg2"/>
                </a:solidFill>
              </a:rPr>
              <a:t>d</a:t>
            </a:r>
            <a:r>
              <a:rPr kumimoji="1" lang="zh-CN" altLang="en-US" dirty="0">
                <a:solidFill>
                  <a:schemeClr val="bg2"/>
                </a:solidFill>
              </a:rPr>
              <a:t>、</a:t>
            </a:r>
            <a:r>
              <a:rPr kumimoji="1" lang="en-US" altLang="zh-CN" dirty="0">
                <a:solidFill>
                  <a:schemeClr val="bg2"/>
                </a:solidFill>
              </a:rPr>
              <a:t>s </a:t>
            </a:r>
            <a:r>
              <a:rPr kumimoji="1" lang="zh-CN" altLang="en-US" dirty="0">
                <a:solidFill>
                  <a:schemeClr val="bg2"/>
                </a:solidFill>
              </a:rPr>
              <a:t>之间加上电压，它们之间</a:t>
            </a:r>
            <a:r>
              <a:rPr kumimoji="1" lang="zh-CN" altLang="en-US" dirty="0">
                <a:solidFill>
                  <a:srgbClr val="0000FF"/>
                </a:solidFill>
              </a:rPr>
              <a:t>也不可能形成电流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6D39F-0723-252D-86A9-DD2DA2747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40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8E17-0F9D-36B9-C4DF-381F15F2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956442-1884-B7A9-7D91-D71D589F2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B56B5C-ED68-9462-2E7B-64FB5DE1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当 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</a:rPr>
              <a:t>＜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zh-CN" altLang="en-US" dirty="0">
                <a:solidFill>
                  <a:srgbClr val="FF0000"/>
                </a:solidFill>
              </a:rPr>
              <a:t>＜</a:t>
            </a:r>
            <a:r>
              <a:rPr kumimoji="1" lang="en-US" altLang="zh-CN" dirty="0">
                <a:solidFill>
                  <a:srgbClr val="FF0000"/>
                </a:solidFill>
              </a:rPr>
              <a:t>V_T</a:t>
            </a:r>
            <a:r>
              <a:rPr kumimoji="1" lang="zh-CN" altLang="en-US" dirty="0">
                <a:solidFill>
                  <a:srgbClr val="FF0000"/>
                </a:solidFill>
              </a:rPr>
              <a:t>（阈值电压）时</a:t>
            </a:r>
            <a:r>
              <a:rPr kumimoji="1" lang="zh-CN" altLang="en-US" dirty="0">
                <a:solidFill>
                  <a:schemeClr val="bg2"/>
                </a:solidFill>
              </a:rPr>
              <a:t>，通过栅极和衬底间的电场作用，将栅极下方 </a:t>
            </a:r>
            <a:r>
              <a:rPr kumimoji="1" lang="en-US" altLang="zh-CN" dirty="0">
                <a:solidFill>
                  <a:schemeClr val="bg2"/>
                </a:solidFill>
              </a:rPr>
              <a:t>P </a:t>
            </a:r>
            <a:r>
              <a:rPr kumimoji="1" lang="zh-CN" altLang="en-US" dirty="0">
                <a:solidFill>
                  <a:schemeClr val="bg2"/>
                </a:solidFill>
              </a:rPr>
              <a:t>型衬底表层的空穴向下排斥，同时，使两个 </a:t>
            </a:r>
            <a:r>
              <a:rPr kumimoji="1" lang="en-US" altLang="zh-CN" dirty="0">
                <a:solidFill>
                  <a:schemeClr val="bg2"/>
                </a:solidFill>
              </a:rPr>
              <a:t>N </a:t>
            </a:r>
            <a:r>
              <a:rPr kumimoji="1" lang="zh-CN" altLang="en-US" dirty="0">
                <a:solidFill>
                  <a:schemeClr val="bg2"/>
                </a:solidFill>
              </a:rPr>
              <a:t>区和衬底中的自由电子吸向衬底表层，并与空穴复合而消失，结果在衬底表面形成一薄层负离子的耗尽层</a:t>
            </a:r>
            <a:endParaRPr kumimoji="1" lang="en-US" altLang="zh-CN" dirty="0">
              <a:solidFill>
                <a:schemeClr val="bg2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chemeClr val="bg2"/>
                </a:solidFill>
              </a:rPr>
              <a:t>漏源间仍无载流子的通道，</a:t>
            </a:r>
            <a:r>
              <a:rPr kumimoji="1" lang="zh-CN" altLang="en-US" dirty="0">
                <a:solidFill>
                  <a:srgbClr val="0000FF"/>
                </a:solidFill>
              </a:rPr>
              <a:t>管子仍不能导通，处于截止状态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zh-CN" altLang="en-US" dirty="0">
                <a:solidFill>
                  <a:srgbClr val="FF0000"/>
                </a:solidFill>
              </a:rPr>
              <a:t>＞</a:t>
            </a:r>
            <a:r>
              <a:rPr kumimoji="1" lang="en-US" altLang="zh-CN" dirty="0">
                <a:solidFill>
                  <a:srgbClr val="FF0000"/>
                </a:solidFill>
              </a:rPr>
              <a:t>V_T </a:t>
            </a:r>
            <a:r>
              <a:rPr kumimoji="1" lang="zh-CN" altLang="en-US" dirty="0">
                <a:solidFill>
                  <a:srgbClr val="FF0000"/>
                </a:solidFill>
              </a:rPr>
              <a:t>时，</a:t>
            </a:r>
            <a:r>
              <a:rPr kumimoji="1" lang="zh-CN" altLang="en-US" dirty="0">
                <a:solidFill>
                  <a:srgbClr val="00060C"/>
                </a:solidFill>
              </a:rPr>
              <a:t>衬底中的电子进一步被吸至栅极下方的 </a:t>
            </a:r>
            <a:r>
              <a:rPr kumimoji="1" lang="en-US" altLang="zh-CN" dirty="0">
                <a:solidFill>
                  <a:srgbClr val="00060C"/>
                </a:solidFill>
              </a:rPr>
              <a:t>P </a:t>
            </a:r>
            <a:r>
              <a:rPr kumimoji="1" lang="zh-CN" altLang="en-US" dirty="0">
                <a:solidFill>
                  <a:srgbClr val="00060C"/>
                </a:solidFill>
              </a:rPr>
              <a:t>型衬底表层，使衬底表层中的自由电子数量大于空穴数量，该薄层转换为 </a:t>
            </a:r>
            <a:r>
              <a:rPr kumimoji="1" lang="en-US" altLang="zh-CN" dirty="0">
                <a:solidFill>
                  <a:srgbClr val="00060C"/>
                </a:solidFill>
              </a:rPr>
              <a:t>N </a:t>
            </a:r>
            <a:r>
              <a:rPr kumimoji="1" lang="zh-CN" altLang="en-US" dirty="0">
                <a:solidFill>
                  <a:srgbClr val="00060C"/>
                </a:solidFill>
              </a:rPr>
              <a:t>型半导体，称此为</a:t>
            </a:r>
            <a:r>
              <a:rPr kumimoji="1" lang="zh-CN" altLang="en-US" dirty="0">
                <a:solidFill>
                  <a:srgbClr val="FF0000"/>
                </a:solidFill>
              </a:rPr>
              <a:t>反型层</a:t>
            </a: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00060C"/>
                </a:solidFill>
              </a:rPr>
              <a:t>形成 </a:t>
            </a:r>
            <a:r>
              <a:rPr kumimoji="1" lang="en-US" altLang="zh-CN" dirty="0">
                <a:solidFill>
                  <a:srgbClr val="00060C"/>
                </a:solidFill>
              </a:rPr>
              <a:t>N </a:t>
            </a:r>
            <a:r>
              <a:rPr kumimoji="1" lang="zh-CN" altLang="en-US" dirty="0">
                <a:solidFill>
                  <a:srgbClr val="00060C"/>
                </a:solidFill>
              </a:rPr>
              <a:t>源区到 </a:t>
            </a:r>
            <a:r>
              <a:rPr kumimoji="1" lang="en-US" altLang="zh-CN" dirty="0">
                <a:solidFill>
                  <a:srgbClr val="00060C"/>
                </a:solidFill>
              </a:rPr>
              <a:t>N </a:t>
            </a:r>
            <a:r>
              <a:rPr kumimoji="1" lang="zh-CN" altLang="en-US" dirty="0">
                <a:solidFill>
                  <a:srgbClr val="00060C"/>
                </a:solidFill>
              </a:rPr>
              <a:t>漏区的 </a:t>
            </a:r>
            <a:r>
              <a:rPr kumimoji="1" lang="en-US" altLang="zh-CN" dirty="0">
                <a:solidFill>
                  <a:srgbClr val="00060C"/>
                </a:solidFill>
              </a:rPr>
              <a:t>N </a:t>
            </a:r>
            <a:r>
              <a:rPr kumimoji="1" lang="zh-CN" altLang="en-US" dirty="0">
                <a:solidFill>
                  <a:srgbClr val="00060C"/>
                </a:solidFill>
              </a:rPr>
              <a:t>型沟道</a:t>
            </a: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00060C"/>
                </a:solidFill>
              </a:rPr>
              <a:t>把</a:t>
            </a:r>
            <a:r>
              <a:rPr kumimoji="1" lang="zh-CN" altLang="en-US" dirty="0">
                <a:solidFill>
                  <a:srgbClr val="FF3300"/>
                </a:solidFill>
              </a:rPr>
              <a:t>开始形成反型层的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FF3300"/>
                </a:solidFill>
              </a:rPr>
              <a:t>值</a:t>
            </a:r>
            <a:r>
              <a:rPr kumimoji="1" lang="zh-CN" altLang="en-US" dirty="0">
                <a:solidFill>
                  <a:srgbClr val="00060C"/>
                </a:solidFill>
              </a:rPr>
              <a:t>称为该管的</a:t>
            </a:r>
            <a:r>
              <a:rPr kumimoji="1" lang="zh-CN" altLang="en-US" dirty="0">
                <a:solidFill>
                  <a:srgbClr val="FF0000"/>
                </a:solidFill>
              </a:rPr>
              <a:t>阈值电压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3300"/>
                </a:solidFill>
              </a:rPr>
              <a:t>开启电压 </a:t>
            </a:r>
            <a:r>
              <a:rPr kumimoji="1" lang="en-US" altLang="zh-CN" dirty="0">
                <a:solidFill>
                  <a:srgbClr val="FF0000"/>
                </a:solidFill>
              </a:rPr>
              <a:t>V_T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00060C"/>
                </a:solidFill>
              </a:rPr>
              <a:t>这时，若在漏源间加电压 </a:t>
            </a:r>
            <a:r>
              <a:rPr kumimoji="1" lang="en-US" altLang="zh-CN" dirty="0" err="1">
                <a:solidFill>
                  <a:srgbClr val="FF0000"/>
                </a:solidFill>
              </a:rPr>
              <a:t>v_DS</a:t>
            </a:r>
            <a:r>
              <a:rPr kumimoji="1" lang="zh-CN" altLang="en-US" dirty="0">
                <a:solidFill>
                  <a:srgbClr val="00060C"/>
                </a:solidFill>
              </a:rPr>
              <a:t>，就能产生漏极</a:t>
            </a:r>
            <a:r>
              <a:rPr kumimoji="1" lang="zh-CN" altLang="en-US" i="0" dirty="0">
                <a:solidFill>
                  <a:srgbClr val="00060C"/>
                </a:solidFill>
              </a:rPr>
              <a:t>电流</a:t>
            </a:r>
            <a:r>
              <a:rPr kumimoji="1" lang="zh-CN" altLang="en-US" i="0" dirty="0"/>
              <a:t> 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r>
              <a:rPr kumimoji="1" lang="zh-CN" altLang="en-US" i="1" dirty="0">
                <a:solidFill>
                  <a:srgbClr val="00060C"/>
                </a:solidFill>
              </a:rPr>
              <a:t>，</a:t>
            </a:r>
            <a:r>
              <a:rPr kumimoji="1" lang="zh-CN" altLang="en-US" dirty="0">
                <a:solidFill>
                  <a:srgbClr val="00060C"/>
                </a:solidFill>
              </a:rPr>
              <a:t>即管子开启</a:t>
            </a: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00060C"/>
                </a:solidFill>
              </a:rPr>
              <a:t>值越大，沟道内自由电子越多，沟道电阻越小，在同样 </a:t>
            </a:r>
            <a:r>
              <a:rPr kumimoji="1" lang="en-US" altLang="zh-CN" dirty="0" err="1">
                <a:solidFill>
                  <a:srgbClr val="FF0000"/>
                </a:solidFill>
              </a:rPr>
              <a:t>v_DS</a:t>
            </a:r>
            <a:r>
              <a:rPr kumimoji="1" lang="en-US" altLang="zh-CN" i="1" dirty="0">
                <a:solidFill>
                  <a:srgbClr val="00060C"/>
                </a:solidFill>
              </a:rPr>
              <a:t> </a:t>
            </a:r>
            <a:r>
              <a:rPr kumimoji="1" lang="zh-CN" altLang="en-US" dirty="0">
                <a:solidFill>
                  <a:srgbClr val="00060C"/>
                </a:solidFill>
              </a:rPr>
              <a:t>电压作用下，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r>
              <a:rPr kumimoji="1" lang="en-US" altLang="zh-CN" i="0" dirty="0">
                <a:solidFill>
                  <a:srgbClr val="00060C"/>
                </a:solidFill>
              </a:rPr>
              <a:t> </a:t>
            </a:r>
            <a:r>
              <a:rPr kumimoji="1" lang="zh-CN" altLang="en-US" dirty="0">
                <a:solidFill>
                  <a:srgbClr val="00060C"/>
                </a:solidFill>
              </a:rPr>
              <a:t>越大</a:t>
            </a: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en-US" altLang="zh-CN" dirty="0">
              <a:solidFill>
                <a:srgbClr val="00060C"/>
              </a:solidFill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rgbClr val="00060C"/>
                </a:solidFill>
              </a:rPr>
              <a:t>这样，</a:t>
            </a:r>
            <a:r>
              <a:rPr kumimoji="1" lang="zh-CN" altLang="en-US" dirty="0">
                <a:solidFill>
                  <a:srgbClr val="FF3300"/>
                </a:solidFill>
              </a:rPr>
              <a:t>就实现了输入电压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F3300"/>
                </a:solidFill>
              </a:rPr>
              <a:t> </a:t>
            </a:r>
            <a:r>
              <a:rPr kumimoji="1" lang="zh-CN" altLang="en-US" dirty="0">
                <a:solidFill>
                  <a:srgbClr val="FF3300"/>
                </a:solidFill>
              </a:rPr>
              <a:t>对输出电流 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r>
              <a:rPr kumimoji="1" lang="en-US" altLang="zh-CN" i="0" dirty="0">
                <a:solidFill>
                  <a:srgbClr val="00060C"/>
                </a:solidFill>
              </a:rPr>
              <a:t> </a:t>
            </a:r>
            <a:r>
              <a:rPr kumimoji="1" lang="zh-CN" altLang="en-US" dirty="0">
                <a:solidFill>
                  <a:srgbClr val="FF3300"/>
                </a:solidFill>
              </a:rPr>
              <a:t>的控制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87F83-0EA8-FBB4-3ED2-9D5F43139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6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6468-BC3B-612E-719C-8A2FAC96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92E41F-4C1D-0C61-D8F8-7B402E5A4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A9E83F-7EE6-A92E-346D-D68738F9F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rgbClr val="F52950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zh-CN" altLang="en-US" dirty="0">
                <a:solidFill>
                  <a:srgbClr val="FF0000"/>
                </a:solidFill>
              </a:rPr>
              <a:t>＞</a:t>
            </a:r>
            <a:r>
              <a:rPr kumimoji="1" lang="en-US" altLang="zh-CN" dirty="0">
                <a:solidFill>
                  <a:srgbClr val="FF0000"/>
                </a:solidFill>
              </a:rPr>
              <a:t>V_T </a:t>
            </a:r>
            <a:r>
              <a:rPr lang="zh-CN" altLang="en-US" sz="1200" dirty="0">
                <a:solidFill>
                  <a:srgbClr val="FF3300"/>
                </a:solidFill>
              </a:rPr>
              <a:t>且固定为某值的情况下，</a:t>
            </a:r>
            <a:r>
              <a:rPr lang="zh-CN" altLang="en-US" sz="1200" dirty="0">
                <a:solidFill>
                  <a:srgbClr val="0224EE"/>
                </a:solidFill>
              </a:rPr>
              <a:t>若给漏源间加正电压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lang="zh-CN" altLang="en-US" sz="1200" dirty="0">
                <a:solidFill>
                  <a:srgbClr val="0224EE"/>
                </a:solidFill>
              </a:rPr>
              <a:t>则源区的自由电子将沿着沟道漂移到漏区，形成漏极电流 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endParaRPr lang="en-US" altLang="zh-CN" sz="1200" dirty="0">
              <a:solidFill>
                <a:srgbClr val="0224EE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1200" dirty="0">
              <a:solidFill>
                <a:srgbClr val="0224EE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rgbClr val="A50021"/>
                </a:solidFill>
              </a:rPr>
              <a:t>当</a:t>
            </a:r>
            <a:r>
              <a:rPr lang="en-US" altLang="zh-CN" sz="1200" i="1" dirty="0">
                <a:solidFill>
                  <a:srgbClr val="A5002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r>
              <a:rPr kumimoji="1" lang="en-US" altLang="zh-CN" i="0" dirty="0">
                <a:solidFill>
                  <a:srgbClr val="00060C"/>
                </a:solidFill>
              </a:rPr>
              <a:t> </a:t>
            </a:r>
            <a:r>
              <a:rPr lang="zh-CN" altLang="en-US" sz="1200" dirty="0">
                <a:solidFill>
                  <a:srgbClr val="A50021"/>
                </a:solidFill>
              </a:rPr>
              <a:t>从</a:t>
            </a:r>
            <a:r>
              <a:rPr lang="en-US" altLang="zh-CN" sz="1200" dirty="0">
                <a:solidFill>
                  <a:srgbClr val="A50021"/>
                </a:solidFill>
                <a:latin typeface="Times New Roman" panose="02020603050405020304" pitchFamily="18" charset="0"/>
              </a:rPr>
              <a:t> d</a:t>
            </a:r>
            <a:r>
              <a:rPr lang="en-US" altLang="zh-CN" sz="1200" dirty="0">
                <a:solidFill>
                  <a:srgbClr val="A50021"/>
                </a:solidFill>
              </a:rPr>
              <a:t> </a:t>
            </a:r>
            <a:r>
              <a:rPr lang="en-US" altLang="zh-CN" sz="1200" dirty="0">
                <a:solidFill>
                  <a:srgbClr val="A50021"/>
                </a:solidFill>
                <a:sym typeface="Symbol" panose="05050102010706020507" pitchFamily="18" charset="2"/>
              </a:rPr>
              <a:t></a:t>
            </a:r>
            <a:r>
              <a:rPr lang="en-US" altLang="zh-CN" sz="1200" dirty="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200" dirty="0">
                <a:solidFill>
                  <a:srgbClr val="A50021"/>
                </a:solidFill>
                <a:latin typeface="Times New Roman" panose="02020603050405020304" pitchFamily="18" charset="0"/>
              </a:rPr>
              <a:t>s </a:t>
            </a:r>
            <a:r>
              <a:rPr lang="zh-CN" altLang="en-US" sz="1200" dirty="0">
                <a:solidFill>
                  <a:srgbClr val="A50021"/>
                </a:solidFill>
              </a:rPr>
              <a:t>流过沟道时，沿途会产生压降，进而导致沿着沟道长度上栅极与沟道间的电压分布不均匀</a:t>
            </a:r>
            <a:endParaRPr lang="en-US" altLang="zh-CN" sz="1200" dirty="0">
              <a:solidFill>
                <a:srgbClr val="99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rgbClr val="008000"/>
                </a:solidFill>
              </a:rPr>
              <a:t>源极端电压最大，为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lang="zh-CN" altLang="en-US" sz="1200" dirty="0">
                <a:solidFill>
                  <a:srgbClr val="008000"/>
                </a:solidFill>
              </a:rPr>
              <a:t>，由此感生的沟道最深</a:t>
            </a:r>
            <a:endParaRPr lang="en-US" altLang="zh-CN" sz="1200" dirty="0">
              <a:solidFill>
                <a:srgbClr val="008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rgbClr val="008000"/>
                </a:solidFill>
              </a:rPr>
              <a:t>离开源极端，越向漏极端靠近，则栅 </a:t>
            </a:r>
            <a:r>
              <a:rPr lang="en-US" altLang="zh-CN" sz="1200" dirty="0">
                <a:solidFill>
                  <a:srgbClr val="008000"/>
                </a:solidFill>
              </a:rPr>
              <a:t>- </a:t>
            </a:r>
            <a:r>
              <a:rPr lang="zh-CN" altLang="en-US" sz="1200" dirty="0">
                <a:solidFill>
                  <a:srgbClr val="008000"/>
                </a:solidFill>
              </a:rPr>
              <a:t>沟间的电压线性下降，由它们感生的沟道越来越浅</a:t>
            </a:r>
            <a:endParaRPr lang="en-US" altLang="zh-CN" sz="1200" dirty="0">
              <a:solidFill>
                <a:srgbClr val="008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200" dirty="0">
                <a:solidFill>
                  <a:srgbClr val="008000"/>
                </a:solidFill>
              </a:rPr>
              <a:t>直到漏极端，栅漏</a:t>
            </a:r>
            <a:r>
              <a:rPr kumimoji="1" lang="zh-CN" altLang="en-US" dirty="0">
                <a:solidFill>
                  <a:srgbClr val="008000"/>
                </a:solidFill>
              </a:rPr>
              <a:t>间电压最小，其值为：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GD</a:t>
            </a:r>
            <a:r>
              <a:rPr kumimoji="1" lang="en-US" altLang="zh-CN" dirty="0">
                <a:solidFill>
                  <a:srgbClr val="008000"/>
                </a:solidFill>
              </a:rPr>
              <a:t>=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008000"/>
                </a:solidFill>
              </a:rPr>
              <a:t>-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i="1" dirty="0">
                <a:solidFill>
                  <a:srgbClr val="008000"/>
                </a:solidFill>
              </a:rPr>
              <a:t> </a:t>
            </a:r>
            <a:r>
              <a:rPr kumimoji="1" lang="en-US" altLang="zh-CN" dirty="0">
                <a:solidFill>
                  <a:srgbClr val="008000"/>
                </a:solidFill>
              </a:rPr>
              <a:t>, </a:t>
            </a:r>
            <a:r>
              <a:rPr kumimoji="1" lang="zh-CN" altLang="en-US" dirty="0">
                <a:solidFill>
                  <a:srgbClr val="008000"/>
                </a:solidFill>
              </a:rPr>
              <a:t>由此感生的沟道也最浅</a:t>
            </a:r>
            <a:endParaRPr kumimoji="1" lang="en-US" altLang="zh-CN" dirty="0">
              <a:solidFill>
                <a:srgbClr val="008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kumimoji="1" lang="en-US" altLang="zh-CN" dirty="0">
              <a:solidFill>
                <a:srgbClr val="008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rgbClr val="FF33CC"/>
                </a:solidFill>
              </a:rPr>
              <a:t>可见，在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FF33CC"/>
                </a:solidFill>
              </a:rPr>
              <a:t>作用下导电沟道的深度是不均匀的，沟道呈锥形分布</a:t>
            </a:r>
            <a:endParaRPr kumimoji="1" lang="en-US" altLang="zh-CN" dirty="0">
              <a:solidFill>
                <a:srgbClr val="FF33CC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rgbClr val="6600CC"/>
                </a:solidFill>
              </a:rPr>
              <a:t>若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6600CC"/>
                </a:solidFill>
              </a:rPr>
              <a:t>进一步增大，直至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GD</a:t>
            </a:r>
            <a:r>
              <a:rPr kumimoji="1" lang="en-US" altLang="zh-CN" i="0" dirty="0">
                <a:solidFill>
                  <a:srgbClr val="6600CC"/>
                </a:solidFill>
              </a:rPr>
              <a:t>=V_T</a:t>
            </a:r>
            <a:r>
              <a:rPr kumimoji="1" lang="zh-CN" altLang="en-US" i="1" dirty="0">
                <a:solidFill>
                  <a:srgbClr val="6600CC"/>
                </a:solidFill>
              </a:rPr>
              <a:t>，</a:t>
            </a:r>
            <a:r>
              <a:rPr kumimoji="1" lang="zh-CN" altLang="en-US" dirty="0">
                <a:solidFill>
                  <a:srgbClr val="6600CC"/>
                </a:solidFill>
              </a:rPr>
              <a:t>即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6600CC"/>
                </a:solidFill>
              </a:rPr>
              <a:t>-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i="1" dirty="0">
                <a:solidFill>
                  <a:srgbClr val="008000"/>
                </a:solidFill>
              </a:rPr>
              <a:t> </a:t>
            </a:r>
            <a:r>
              <a:rPr kumimoji="1" lang="en-US" altLang="zh-CN" dirty="0">
                <a:solidFill>
                  <a:srgbClr val="6600CC"/>
                </a:solidFill>
              </a:rPr>
              <a:t>= </a:t>
            </a:r>
            <a:r>
              <a:rPr kumimoji="1" lang="en-US" altLang="zh-CN" i="0" dirty="0">
                <a:solidFill>
                  <a:srgbClr val="6600CC"/>
                </a:solidFill>
              </a:rPr>
              <a:t>V_T </a:t>
            </a:r>
            <a:r>
              <a:rPr kumimoji="1" lang="zh-CN" altLang="en-US" dirty="0">
                <a:solidFill>
                  <a:srgbClr val="6600CC"/>
                </a:solidFill>
              </a:rPr>
              <a:t>或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6600CC"/>
                </a:solidFill>
              </a:rPr>
              <a:t>=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en-US" altLang="zh-CN" dirty="0">
                <a:solidFill>
                  <a:srgbClr val="6600CC"/>
                </a:solidFill>
              </a:rPr>
              <a:t>- </a:t>
            </a:r>
            <a:r>
              <a:rPr kumimoji="1" lang="en-US" altLang="zh-CN" i="0" dirty="0">
                <a:solidFill>
                  <a:srgbClr val="6600CC"/>
                </a:solidFill>
              </a:rPr>
              <a:t>V_T </a:t>
            </a:r>
            <a:r>
              <a:rPr kumimoji="1" lang="zh-CN" altLang="en-US" dirty="0">
                <a:solidFill>
                  <a:srgbClr val="6600CC"/>
                </a:solidFill>
              </a:rPr>
              <a:t>时，则漏端沟道消失，出现预夹断点</a:t>
            </a:r>
            <a:endParaRPr lang="zh-CN" altLang="en-US" dirty="0">
              <a:solidFill>
                <a:srgbClr val="008000"/>
              </a:solidFill>
            </a:endParaRPr>
          </a:p>
          <a:p>
            <a:pPr eaLnBrk="1" hangingPunct="1"/>
            <a:endParaRPr kumimoji="1" lang="zh-CN" altLang="en-US" dirty="0">
              <a:solidFill>
                <a:srgbClr val="FF33CC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FF33CC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FF33CC"/>
                </a:solidFill>
              </a:rPr>
              <a:t>增加到使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GD</a:t>
            </a:r>
            <a:r>
              <a:rPr kumimoji="1" lang="en-US" altLang="zh-CN" dirty="0">
                <a:solidFill>
                  <a:srgbClr val="F52950"/>
                </a:solidFill>
              </a:rPr>
              <a:t>=</a:t>
            </a:r>
            <a:r>
              <a:rPr kumimoji="1" lang="en-US" altLang="zh-CN" i="0" dirty="0">
                <a:solidFill>
                  <a:srgbClr val="F52950"/>
                </a:solidFill>
              </a:rPr>
              <a:t>V_T </a:t>
            </a:r>
            <a:r>
              <a:rPr kumimoji="1" lang="zh-CN" altLang="en-US" dirty="0">
                <a:solidFill>
                  <a:srgbClr val="FF33CC"/>
                </a:solidFill>
              </a:rPr>
              <a:t>时，漏极处沟道将缩减到刚刚开启的情况，称为预夹断</a:t>
            </a:r>
            <a:endParaRPr kumimoji="1" lang="en-US" altLang="zh-CN" dirty="0">
              <a:solidFill>
                <a:srgbClr val="FF33CC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FF33CC"/>
                </a:solidFill>
              </a:rPr>
              <a:t>源区的自由电子在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FF33CC"/>
                </a:solidFill>
              </a:rPr>
              <a:t>电场力的作用下，仍能沿着沟道向漏端漂移，一旦到达预夹断区的边界处，就能被预夹断区内的电场力扫至漏区，形成漏极电流</a:t>
            </a:r>
          </a:p>
          <a:p>
            <a:pPr eaLnBrk="1" hangingPunct="1"/>
            <a:endParaRPr kumimoji="1" lang="zh-CN" altLang="en-US" dirty="0">
              <a:solidFill>
                <a:srgbClr val="FF33CC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0000FF"/>
                </a:solidFill>
              </a:rPr>
              <a:t>当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0000FF"/>
                </a:solidFill>
              </a:rPr>
              <a:t>增加到使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GD</a:t>
            </a:r>
            <a:r>
              <a:rPr kumimoji="1" lang="en-US" altLang="zh-CN" dirty="0">
                <a:solidFill>
                  <a:srgbClr val="F52950"/>
                </a:solidFill>
              </a:rPr>
              <a:t>&lt;</a:t>
            </a:r>
            <a:r>
              <a:rPr kumimoji="1" lang="en-US" altLang="zh-CN" i="0" dirty="0">
                <a:solidFill>
                  <a:srgbClr val="F52950"/>
                </a:solidFill>
              </a:rPr>
              <a:t>V_T </a:t>
            </a:r>
            <a:r>
              <a:rPr kumimoji="1" lang="zh-CN" altLang="en-US" dirty="0">
                <a:solidFill>
                  <a:srgbClr val="0000FF"/>
                </a:solidFill>
              </a:rPr>
              <a:t>时，预夹断点向源极端延伸成小的夹断区</a:t>
            </a:r>
            <a:endParaRPr kumimoji="1" lang="en-US" altLang="zh-CN" dirty="0">
              <a:solidFill>
                <a:srgbClr val="0000FF"/>
              </a:solidFill>
            </a:endParaRPr>
          </a:p>
          <a:p>
            <a:pPr eaLnBrk="1" hangingPunct="1"/>
            <a:r>
              <a:rPr kumimoji="1" lang="zh-CN" altLang="en-US" dirty="0">
                <a:solidFill>
                  <a:srgbClr val="0000FF"/>
                </a:solidFill>
              </a:rPr>
              <a:t>由于预夹断区呈现高阻，而未夹断沟道部分为低阻，因此，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0000FF"/>
                </a:solidFill>
              </a:rPr>
              <a:t>增加的部分基本上降落在该夹断区内，而沟道中的电场力基本不变，漂移电流基本不变，所以，从漏端沟道出现预夹断点开始，</a:t>
            </a:r>
            <a:r>
              <a:rPr kumimoji="1" lang="en-US" altLang="zh-CN" i="0" dirty="0" err="1">
                <a:solidFill>
                  <a:srgbClr val="00060C"/>
                </a:solidFill>
              </a:rPr>
              <a:t>i_D</a:t>
            </a:r>
            <a:r>
              <a:rPr kumimoji="1" lang="en-US" altLang="zh-CN" i="0" dirty="0">
                <a:solidFill>
                  <a:srgbClr val="00060C"/>
                </a:solidFill>
              </a:rPr>
              <a:t> </a:t>
            </a:r>
            <a:r>
              <a:rPr kumimoji="1" lang="zh-CN" altLang="en-US" dirty="0">
                <a:solidFill>
                  <a:srgbClr val="0000FF"/>
                </a:solidFill>
              </a:rPr>
              <a:t>基本不随 </a:t>
            </a:r>
            <a:r>
              <a:rPr kumimoji="1" lang="en-US" altLang="zh-CN" i="0" dirty="0" err="1">
                <a:solidFill>
                  <a:srgbClr val="F52950"/>
                </a:solidFill>
              </a:rPr>
              <a:t>v</a:t>
            </a:r>
            <a:r>
              <a:rPr kumimoji="1" lang="en-US" altLang="zh-CN" i="1" dirty="0" err="1">
                <a:solidFill>
                  <a:srgbClr val="F52950"/>
                </a:solidFill>
              </a:rPr>
              <a:t>_</a:t>
            </a:r>
            <a:r>
              <a:rPr kumimoji="1" lang="en-US" altLang="zh-CN" dirty="0" err="1">
                <a:solidFill>
                  <a:srgbClr val="F52950"/>
                </a:solidFill>
              </a:rPr>
              <a:t>DS</a:t>
            </a:r>
            <a:r>
              <a:rPr kumimoji="1" lang="en-US" altLang="zh-CN" dirty="0">
                <a:solidFill>
                  <a:srgbClr val="F52950"/>
                </a:solidFill>
              </a:rPr>
              <a:t> </a:t>
            </a:r>
            <a:r>
              <a:rPr kumimoji="1" lang="zh-CN" altLang="en-US" dirty="0">
                <a:solidFill>
                  <a:srgbClr val="0000FF"/>
                </a:solidFill>
              </a:rPr>
              <a:t>增加而变化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5D945D-3565-85E9-E030-AC9A32EB7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8E926-3218-4A05-BE3C-00B734B06F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0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bg3">
            <a:extLst>
              <a:ext uri="{FF2B5EF4-FFF2-40B4-BE49-F238E27FC236}">
                <a16:creationId xmlns:a16="http://schemas.microsoft.com/office/drawing/2014/main" id="{3C12D28E-7FDA-416A-89CF-B41CFE8C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80031" b="16504"/>
          <a:stretch>
            <a:fillRect/>
          </a:stretch>
        </p:blipFill>
        <p:spPr bwMode="auto">
          <a:xfrm flipV="1">
            <a:off x="0" y="1711615"/>
            <a:ext cx="12192000" cy="4378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</p:pic>
      <p:pic>
        <p:nvPicPr>
          <p:cNvPr id="9" name="Picture 17" descr="bg3">
            <a:extLst>
              <a:ext uri="{FF2B5EF4-FFF2-40B4-BE49-F238E27FC236}">
                <a16:creationId xmlns:a16="http://schemas.microsoft.com/office/drawing/2014/main" id="{6256C6DD-5C6C-4934-AE0F-6E767F3C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48767" b="15891"/>
          <a:stretch>
            <a:fillRect/>
          </a:stretch>
        </p:blipFill>
        <p:spPr bwMode="auto">
          <a:xfrm>
            <a:off x="0" y="1930558"/>
            <a:ext cx="12192000" cy="27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2">
            <a:extLst>
              <a:ext uri="{FF2B5EF4-FFF2-40B4-BE49-F238E27FC236}">
                <a16:creationId xmlns:a16="http://schemas.microsoft.com/office/drawing/2014/main" id="{12F893B6-5430-4116-B41C-027E149AB2E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E8E8EA"/>
              </a:clrFrom>
              <a:clrTo>
                <a:srgbClr val="E8E8EA">
                  <a:alpha val="0"/>
                </a:srgbClr>
              </a:clrTo>
            </a:clrChange>
          </a:blip>
          <a:srcRect l="3981" t="5824" r="52233" b="80846"/>
          <a:stretch/>
        </p:blipFill>
        <p:spPr bwMode="auto">
          <a:xfrm>
            <a:off x="0" y="278392"/>
            <a:ext cx="4244196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85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bg2">
            <a:extLst>
              <a:ext uri="{FF2B5EF4-FFF2-40B4-BE49-F238E27FC236}">
                <a16:creationId xmlns:a16="http://schemas.microsoft.com/office/drawing/2014/main" id="{B5E88CDA-D72A-4EE5-A041-54DDE04C08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31108" b="84377"/>
          <a:stretch/>
        </p:blipFill>
        <p:spPr bwMode="auto">
          <a:xfrm>
            <a:off x="0" y="1"/>
            <a:ext cx="12192000" cy="57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758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05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0.png"/><Relationship Id="rId51" Type="http://schemas.openxmlformats.org/officeDocument/2006/relationships/image" Target="../media/image55.png"/><Relationship Id="rId3" Type="http://schemas.openxmlformats.org/officeDocument/2006/relationships/image" Target="../media/image46.png"/><Relationship Id="rId34" Type="http://schemas.openxmlformats.org/officeDocument/2006/relationships/image" Target="../media/image67.png"/><Relationship Id="rId42" Type="http://schemas.openxmlformats.org/officeDocument/2006/relationships/image" Target="../media/image78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8.png"/><Relationship Id="rId38" Type="http://schemas.openxmlformats.org/officeDocument/2006/relationships/image" Target="../media/image500.png"/><Relationship Id="rId46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41" Type="http://schemas.openxmlformats.org/officeDocument/2006/relationships/image" Target="../media/image77.png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90.png"/><Relationship Id="rId40" Type="http://schemas.openxmlformats.org/officeDocument/2006/relationships/image" Target="../media/image76.png"/><Relationship Id="rId45" Type="http://schemas.openxmlformats.org/officeDocument/2006/relationships/image" Target="../media/image49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36" Type="http://schemas.openxmlformats.org/officeDocument/2006/relationships/image" Target="../media/image480.png"/><Relationship Id="rId49" Type="http://schemas.openxmlformats.org/officeDocument/2006/relationships/image" Target="../media/image53.png"/><Relationship Id="rId57" Type="http://schemas.openxmlformats.org/officeDocument/2006/relationships/image" Target="../media/image60.png"/><Relationship Id="rId44" Type="http://schemas.openxmlformats.org/officeDocument/2006/relationships/image" Target="../media/image481.png"/><Relationship Id="rId52" Type="http://schemas.openxmlformats.org/officeDocument/2006/relationships/image" Target="../media/image551.png"/><Relationship Id="rId4" Type="http://schemas.openxmlformats.org/officeDocument/2006/relationships/image" Target="../media/image47.png"/><Relationship Id="rId35" Type="http://schemas.openxmlformats.org/officeDocument/2006/relationships/image" Target="../media/image48.png"/><Relationship Id="rId43" Type="http://schemas.openxmlformats.org/officeDocument/2006/relationships/image" Target="../media/image520.png"/><Relationship Id="rId48" Type="http://schemas.openxmlformats.org/officeDocument/2006/relationships/image" Target="../media/image52.png"/><Relationship Id="rId56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25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550.png"/><Relationship Id="rId4" Type="http://schemas.openxmlformats.org/officeDocument/2006/relationships/image" Target="../media/image25.png"/><Relationship Id="rId9" Type="http://schemas.openxmlformats.org/officeDocument/2006/relationships/image" Target="../media/image5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21" Type="http://schemas.openxmlformats.org/officeDocument/2006/relationships/image" Target="../media/image24.png"/><Relationship Id="rId12" Type="http://schemas.openxmlformats.org/officeDocument/2006/relationships/image" Target="../media/image18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24" Type="http://schemas.openxmlformats.org/officeDocument/2006/relationships/image" Target="../media/image75.png"/><Relationship Id="rId15" Type="http://schemas.openxmlformats.org/officeDocument/2006/relationships/image" Target="../media/image72.png"/><Relationship Id="rId23" Type="http://schemas.openxmlformats.org/officeDocument/2006/relationships/image" Target="../media/image74.png"/><Relationship Id="rId19" Type="http://schemas.openxmlformats.org/officeDocument/2006/relationships/image" Target="../media/image22.png"/><Relationship Id="rId14" Type="http://schemas.openxmlformats.org/officeDocument/2006/relationships/image" Target="../media/image20.png"/><Relationship Id="rId22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2.png"/><Relationship Id="rId7" Type="http://schemas.openxmlformats.org/officeDocument/2006/relationships/image" Target="../media/image61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6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10" Type="http://schemas.openxmlformats.org/officeDocument/2006/relationships/image" Target="../media/image66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0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9073248-787E-5D40-AE5E-610E41D0A30C}"/>
              </a:ext>
            </a:extLst>
          </p:cNvPr>
          <p:cNvSpPr txBox="1">
            <a:spLocks/>
          </p:cNvSpPr>
          <p:nvPr/>
        </p:nvSpPr>
        <p:spPr>
          <a:xfrm>
            <a:off x="0" y="2817091"/>
            <a:ext cx="12191999" cy="122651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三极管 </a:t>
            </a:r>
            <a:r>
              <a:rPr lang="en-US" altLang="zh-CN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(1)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42438B-9455-BCBC-7490-250107AE8BAC}"/>
              </a:ext>
            </a:extLst>
          </p:cNvPr>
          <p:cNvSpPr/>
          <p:nvPr/>
        </p:nvSpPr>
        <p:spPr>
          <a:xfrm>
            <a:off x="0" y="252787"/>
            <a:ext cx="427137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03BB9C-92C3-DE18-5792-0E22FDDAA0A4}"/>
              </a:ext>
            </a:extLst>
          </p:cNvPr>
          <p:cNvSpPr/>
          <p:nvPr/>
        </p:nvSpPr>
        <p:spPr>
          <a:xfrm>
            <a:off x="4115280" y="5040000"/>
            <a:ext cx="396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模电 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P89 – 101</a:t>
            </a:r>
          </a:p>
        </p:txBody>
      </p:sp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36B95622-439B-2F01-3763-4744D210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t="27915" r="8682" b="26692"/>
          <a:stretch/>
        </p:blipFill>
        <p:spPr>
          <a:xfrm>
            <a:off x="0" y="0"/>
            <a:ext cx="4405745" cy="9984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70352-420A-0C13-044B-FD4A338CD6AA}"/>
              </a:ext>
            </a:extLst>
          </p:cNvPr>
          <p:cNvSpPr txBox="1"/>
          <p:nvPr/>
        </p:nvSpPr>
        <p:spPr>
          <a:xfrm>
            <a:off x="0" y="1931813"/>
            <a:ext cx="9531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模拟与数字电路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(Analog and Digital Circuits)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EF3C51-ACC3-CEB4-0CD3-FB5FA64AEC1C}"/>
              </a:ext>
            </a:extLst>
          </p:cNvPr>
          <p:cNvSpPr/>
          <p:nvPr/>
        </p:nvSpPr>
        <p:spPr>
          <a:xfrm>
            <a:off x="0" y="6352426"/>
            <a:ext cx="12192000" cy="5055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计算机科学与技术学院本科课程</a:t>
            </a:r>
          </a:p>
        </p:txBody>
      </p:sp>
    </p:spTree>
    <p:extLst>
      <p:ext uri="{BB962C8B-B14F-4D97-AF65-F5344CB8AC3E}">
        <p14:creationId xmlns:p14="http://schemas.microsoft.com/office/powerpoint/2010/main" val="253319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5864D-DAB5-A8DC-2FFE-A8753005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9A6A524-7A59-D599-BEE3-8DBA94A79681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13BD84AC-9E08-F564-D796-9B6C3049549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0A38C565-0591-5CF3-C6C1-BE099DE7C106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CB19EBF6-AF43-B908-1F61-03FDF67B5DFC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16EBA9B3-7E2D-A63F-5070-58436FADCA2F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10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F948050B-B056-1C27-002F-E259287A20D3}"/>
              </a:ext>
            </a:extLst>
          </p:cNvPr>
          <p:cNvSpPr txBox="1"/>
          <p:nvPr/>
        </p:nvSpPr>
        <p:spPr>
          <a:xfrm>
            <a:off x="360000" y="827142"/>
            <a:ext cx="4278432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13AF7DF-ED76-9E4A-B572-335E76E3DB14}"/>
              </a:ext>
            </a:extLst>
          </p:cNvPr>
          <p:cNvSpPr txBox="1"/>
          <p:nvPr/>
        </p:nvSpPr>
        <p:spPr>
          <a:xfrm>
            <a:off x="3168000" y="6048000"/>
            <a:ext cx="388800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输出特性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文本框 525">
                <a:extLst>
                  <a:ext uri="{FF2B5EF4-FFF2-40B4-BE49-F238E27FC236}">
                    <a16:creationId xmlns:a16="http://schemas.microsoft.com/office/drawing/2014/main" id="{210AF769-F0FA-4E76-9D98-2C800CF64589}"/>
                  </a:ext>
                </a:extLst>
              </p:cNvPr>
              <p:cNvSpPr txBox="1"/>
              <p:nvPr/>
            </p:nvSpPr>
            <p:spPr>
              <a:xfrm>
                <a:off x="3167999" y="5472000"/>
                <a:ext cx="3888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"/>
                          <m:endChr m:val="|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DS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常数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6" name="文本框 525">
                <a:extLst>
                  <a:ext uri="{FF2B5EF4-FFF2-40B4-BE49-F238E27FC236}">
                    <a16:creationId xmlns:a16="http://schemas.microsoft.com/office/drawing/2014/main" id="{210AF769-F0FA-4E76-9D98-2C800CF64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99" y="5472000"/>
                <a:ext cx="3888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6" name="文本框 555">
            <a:extLst>
              <a:ext uri="{FF2B5EF4-FFF2-40B4-BE49-F238E27FC236}">
                <a16:creationId xmlns:a16="http://schemas.microsoft.com/office/drawing/2014/main" id="{9E80A4A1-4FF2-C5BA-25B0-59759B80C935}"/>
              </a:ext>
            </a:extLst>
          </p:cNvPr>
          <p:cNvSpPr txBox="1"/>
          <p:nvPr/>
        </p:nvSpPr>
        <p:spPr>
          <a:xfrm>
            <a:off x="7812000" y="6048000"/>
            <a:ext cx="388800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转移特性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027DF1-BAA5-942E-0742-EA536EC94AAE}"/>
                  </a:ext>
                </a:extLst>
              </p:cNvPr>
              <p:cNvSpPr txBox="1"/>
              <p:nvPr/>
            </p:nvSpPr>
            <p:spPr>
              <a:xfrm>
                <a:off x="7812000" y="5472000"/>
                <a:ext cx="3888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"/>
                          <m:endChr m:val="|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GS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常数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027DF1-BAA5-942E-0742-EA536EC9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00" y="5472000"/>
                <a:ext cx="3888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9655E085-CEB1-E0A4-387E-D7473E21AE42}"/>
              </a:ext>
            </a:extLst>
          </p:cNvPr>
          <p:cNvGrpSpPr/>
          <p:nvPr/>
        </p:nvGrpSpPr>
        <p:grpSpPr>
          <a:xfrm>
            <a:off x="721211" y="2880000"/>
            <a:ext cx="2051203" cy="2340358"/>
            <a:chOff x="576000" y="4536507"/>
            <a:chExt cx="2051203" cy="234035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6195E86-1820-F779-2DEB-DAD3FEBE338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604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8968F741-94A0-07FA-B624-45BBC1F6B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000" y="5760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16F2470-2C7D-51F7-4B3D-FC80DB9675BB}"/>
                </a:ext>
              </a:extLst>
            </p:cNvPr>
            <p:cNvCxnSpPr>
              <a:cxnSpLocks/>
            </p:cNvCxnSpPr>
            <p:nvPr/>
          </p:nvCxnSpPr>
          <p:spPr>
            <a:xfrm>
              <a:off x="1260000" y="5472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9C0DA67-5214-6B95-1BE3-88BD6E833580}"/>
                </a:ext>
              </a:extLst>
            </p:cNvPr>
            <p:cNvCxnSpPr>
              <a:cxnSpLocks/>
            </p:cNvCxnSpPr>
            <p:nvPr/>
          </p:nvCxnSpPr>
          <p:spPr>
            <a:xfrm>
              <a:off x="1439999" y="5472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8">
                  <a:extLst>
                    <a:ext uri="{FF2B5EF4-FFF2-40B4-BE49-F238E27FC236}">
                      <a16:creationId xmlns:a16="http://schemas.microsoft.com/office/drawing/2014/main" id="{F693273D-0ABA-BBBA-BBC4-A2237E46F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000" y="558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Rectangle 8">
                  <a:extLst>
                    <a:ext uri="{FF2B5EF4-FFF2-40B4-BE49-F238E27FC236}">
                      <a16:creationId xmlns:a16="http://schemas.microsoft.com/office/drawing/2014/main" id="{47324764-75CB-8687-811E-18988255D2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4000" y="5580000"/>
                  <a:ext cx="360000" cy="461665"/>
                </a:xfrm>
                <a:prstGeom prst="rect">
                  <a:avLst/>
                </a:prstGeom>
                <a:blipFill>
                  <a:blip r:embed="rId34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8">
                  <a:extLst>
                    <a:ext uri="{FF2B5EF4-FFF2-40B4-BE49-F238E27FC236}">
                      <a16:creationId xmlns:a16="http://schemas.microsoft.com/office/drawing/2014/main" id="{FAC4C5C7-D782-150C-FEA9-66467A7A6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0789" y="4824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" name="Rectangle 8">
                  <a:extLst>
                    <a:ext uri="{FF2B5EF4-FFF2-40B4-BE49-F238E27FC236}">
                      <a16:creationId xmlns:a16="http://schemas.microsoft.com/office/drawing/2014/main" id="{FAC4C5C7-D782-150C-FEA9-66467A7A66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0789" y="4824000"/>
                  <a:ext cx="360000" cy="461665"/>
                </a:xfrm>
                <a:prstGeom prst="rect">
                  <a:avLst/>
                </a:prstGeom>
                <a:blipFill>
                  <a:blip r:embed="rId35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8">
                  <a:extLst>
                    <a:ext uri="{FF2B5EF4-FFF2-40B4-BE49-F238E27FC236}">
                      <a16:creationId xmlns:a16="http://schemas.microsoft.com/office/drawing/2014/main" id="{6387A632-FEF0-29A7-2FF7-FBB48DDD6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6000" y="6156507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Rectangle 8">
                  <a:extLst>
                    <a:ext uri="{FF2B5EF4-FFF2-40B4-BE49-F238E27FC236}">
                      <a16:creationId xmlns:a16="http://schemas.microsoft.com/office/drawing/2014/main" id="{93EB9AB1-4EDA-88B8-7450-1483A0A4DF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76000" y="6156507"/>
                  <a:ext cx="360000" cy="46166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35C254A-AA2D-1700-2037-381C8140C39B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382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3356821-77BE-FDE1-F736-25701AD48417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95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CFE1347-DD7D-D71A-B1BD-C7F0B180AE6E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567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09EAC99-85D1-5F14-2A7C-6ED6EF8E8682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604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2E5FE57-307D-7D1E-B897-728B98E695ED}"/>
                </a:ext>
              </a:extLst>
            </p:cNvPr>
            <p:cNvCxnSpPr/>
            <p:nvPr/>
          </p:nvCxnSpPr>
          <p:spPr>
            <a:xfrm>
              <a:off x="1800000" y="5112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082EC50-F3B1-D8B2-1C8A-CD3386D1165C}"/>
                </a:ext>
              </a:extLst>
            </p:cNvPr>
            <p:cNvCxnSpPr/>
            <p:nvPr/>
          </p:nvCxnSpPr>
          <p:spPr>
            <a:xfrm>
              <a:off x="1800000" y="5760000"/>
              <a:ext cx="0" cy="9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5EBDEA9-4EAC-FE98-5CCB-CA990D74F56A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0" y="5112000"/>
              <a:ext cx="54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DEFBCFF-AB94-F827-29ED-1A4EC03EC0A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6660000"/>
              <a:ext cx="144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EC69CBF-EC08-92BD-8248-598C3E4D5526}"/>
                </a:ext>
              </a:extLst>
            </p:cNvPr>
            <p:cNvSpPr/>
            <p:nvPr/>
          </p:nvSpPr>
          <p:spPr>
            <a:xfrm>
              <a:off x="1746000" y="5994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CB39DA8-E913-EF31-5EDE-38EA78C78CD3}"/>
                </a:ext>
              </a:extLst>
            </p:cNvPr>
            <p:cNvSpPr/>
            <p:nvPr/>
          </p:nvSpPr>
          <p:spPr>
            <a:xfrm>
              <a:off x="1746000" y="6606000"/>
              <a:ext cx="108000" cy="108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70086FD-3942-20CB-E6F9-E0146CCFDE9B}"/>
                    </a:ext>
                  </a:extLst>
                </p:cNvPr>
                <p:cNvSpPr txBox="1"/>
                <p:nvPr/>
              </p:nvSpPr>
              <p:spPr>
                <a:xfrm>
                  <a:off x="576000" y="58068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lang="en-US" altLang="zh-C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F5B78C64-F843-2A16-DA00-691C2EECA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5806800"/>
                  <a:ext cx="358269" cy="461665"/>
                </a:xfrm>
                <a:prstGeom prst="rect">
                  <a:avLst/>
                </a:prstGeom>
                <a:blipFill>
                  <a:blip r:embed="rId37"/>
                  <a:stretch>
                    <a:fillRect l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5F49377-438A-E40A-BD03-DA1BCBEC0E07}"/>
                    </a:ext>
                  </a:extLst>
                </p:cNvPr>
                <p:cNvSpPr txBox="1"/>
                <p:nvPr/>
              </p:nvSpPr>
              <p:spPr>
                <a:xfrm>
                  <a:off x="576000" y="64152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lang="en-US" altLang="zh-C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3368C70-7F65-1FFC-065C-A7F8CFCD7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6415200"/>
                  <a:ext cx="358269" cy="461665"/>
                </a:xfrm>
                <a:prstGeom prst="rect">
                  <a:avLst/>
                </a:prstGeom>
                <a:blipFill>
                  <a:blip r:embed="rId38"/>
                  <a:stretch>
                    <a:fillRect l="-6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7DA2809-ADFC-DED9-8FCA-9859EE4C5016}"/>
                    </a:ext>
                  </a:extLst>
                </p:cNvPr>
                <p:cNvSpPr txBox="1"/>
                <p:nvPr/>
              </p:nvSpPr>
              <p:spPr>
                <a:xfrm>
                  <a:off x="576000" y="6094800"/>
                  <a:ext cx="467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8CE13D2-7AE6-1220-264D-FE7DE12FF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00" y="6094800"/>
                  <a:ext cx="467203" cy="461665"/>
                </a:xfrm>
                <a:prstGeom prst="rect">
                  <a:avLst/>
                </a:prstGeom>
                <a:blipFill>
                  <a:blip r:embed="rId39"/>
                  <a:stretch>
                    <a:fillRect l="-14286" r="-14286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788C1C1-BAB0-1FB4-72EC-6AB3A0B189BF}"/>
                    </a:ext>
                  </a:extLst>
                </p:cNvPr>
                <p:cNvSpPr txBox="1"/>
                <p:nvPr/>
              </p:nvSpPr>
              <p:spPr>
                <a:xfrm>
                  <a:off x="2160000" y="504072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oMath>
                    </m:oMathPara>
                  </a14:m>
                  <a:endParaRPr lang="en-US" altLang="zh-C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5F989F6F-DF6E-C99C-B165-D199A87BE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5040720"/>
                  <a:ext cx="358269" cy="461665"/>
                </a:xfrm>
                <a:prstGeom prst="rect">
                  <a:avLst/>
                </a:prstGeom>
                <a:blipFill>
                  <a:blip r:embed="rId40"/>
                  <a:stretch>
                    <a:fillRect l="-20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FA65DFF7-34E2-08E7-84AB-CA64C109F7DD}"/>
                    </a:ext>
                  </a:extLst>
                </p:cNvPr>
                <p:cNvSpPr txBox="1"/>
                <p:nvPr/>
              </p:nvSpPr>
              <p:spPr>
                <a:xfrm>
                  <a:off x="2160000" y="5652719"/>
                  <a:ext cx="467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DS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2D8A59C-15B2-4CFE-1159-5439CAE85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5652719"/>
                  <a:ext cx="467203" cy="461665"/>
                </a:xfrm>
                <a:prstGeom prst="rect">
                  <a:avLst/>
                </a:prstGeom>
                <a:blipFill>
                  <a:blip r:embed="rId41"/>
                  <a:stretch>
                    <a:fillRect l="-15584" r="-15584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0BA85D5-CD55-D4B4-ADB4-D803BFD6B3FC}"/>
                    </a:ext>
                  </a:extLst>
                </p:cNvPr>
                <p:cNvSpPr txBox="1"/>
                <p:nvPr/>
              </p:nvSpPr>
              <p:spPr>
                <a:xfrm>
                  <a:off x="2160000" y="6300000"/>
                  <a:ext cx="35826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</m:oMath>
                    </m:oMathPara>
                  </a14:m>
                  <a:endParaRPr lang="en-US" altLang="zh-C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8EB7911-CA61-C8B6-3586-963668E14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000" y="6300000"/>
                  <a:ext cx="358269" cy="461665"/>
                </a:xfrm>
                <a:prstGeom prst="rect">
                  <a:avLst/>
                </a:prstGeom>
                <a:blipFill>
                  <a:blip r:embed="rId42"/>
                  <a:stretch>
                    <a:fillRect l="-6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C47E27D-7421-0C3A-162D-33E25CA1B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8000" y="5004507"/>
              <a:ext cx="43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203D8DA-FF4A-C151-5A3C-23EE98E02911}"/>
                    </a:ext>
                  </a:extLst>
                </p:cNvPr>
                <p:cNvSpPr txBox="1"/>
                <p:nvPr/>
              </p:nvSpPr>
              <p:spPr>
                <a:xfrm>
                  <a:off x="1980000" y="4536507"/>
                  <a:ext cx="3600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FCDE44F-D72A-1B47-D234-B479CCC46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000" y="4536507"/>
                  <a:ext cx="360000" cy="461665"/>
                </a:xfrm>
                <a:prstGeom prst="rect">
                  <a:avLst/>
                </a:prstGeom>
                <a:blipFill>
                  <a:blip r:embed="rId43"/>
                  <a:stretch>
                    <a:fillRect l="-5085" r="-20339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B63C2417-BE9D-E100-3A01-A93A5C4442E8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4770F7AE-787C-D10A-45DC-490D8E94AE80}"/>
              </a:ext>
            </a:extLst>
          </p:cNvPr>
          <p:cNvGrpSpPr/>
          <p:nvPr/>
        </p:nvGrpSpPr>
        <p:grpSpPr>
          <a:xfrm>
            <a:off x="3059998" y="1440000"/>
            <a:ext cx="4788002" cy="3892109"/>
            <a:chOff x="3059998" y="1440000"/>
            <a:chExt cx="4788002" cy="3892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CED9C1B-93C6-8FCC-7039-9D0BF95D3FD2}"/>
                    </a:ext>
                  </a:extLst>
                </p:cNvPr>
                <p:cNvSpPr txBox="1"/>
                <p:nvPr/>
              </p:nvSpPr>
              <p:spPr>
                <a:xfrm>
                  <a:off x="5508000" y="4932000"/>
                  <a:ext cx="14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solidFill>
                        <a:srgbClr val="0000FF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CED9C1B-93C6-8FCC-7039-9D0BF95D3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4932000"/>
                  <a:ext cx="1440000" cy="396000"/>
                </a:xfrm>
                <a:prstGeom prst="rect">
                  <a:avLst/>
                </a:prstGeom>
                <a:blipFill>
                  <a:blip r:embed="rId4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A26B220C-296E-D5CA-541E-AB73035BE42D}"/>
                    </a:ext>
                  </a:extLst>
                </p:cNvPr>
                <p:cNvSpPr txBox="1"/>
                <p:nvPr/>
              </p:nvSpPr>
              <p:spPr>
                <a:xfrm>
                  <a:off x="5508000" y="4140000"/>
                  <a:ext cx="14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.5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A26B220C-296E-D5CA-541E-AB73035BE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4140000"/>
                  <a:ext cx="1440000" cy="396000"/>
                </a:xfrm>
                <a:prstGeom prst="rect">
                  <a:avLst/>
                </a:prstGeom>
                <a:blipFill>
                  <a:blip r:embed="rId4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B9D952F-0ADB-A3FC-CA60-2296C5846BBD}"/>
                    </a:ext>
                  </a:extLst>
                </p:cNvPr>
                <p:cNvSpPr txBox="1"/>
                <p:nvPr/>
              </p:nvSpPr>
              <p:spPr>
                <a:xfrm>
                  <a:off x="5508000" y="3672000"/>
                  <a:ext cx="14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B9D952F-0ADB-A3FC-CA60-2296C5846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3672000"/>
                  <a:ext cx="1440000" cy="396000"/>
                </a:xfrm>
                <a:prstGeom prst="rect">
                  <a:avLst/>
                </a:prstGeom>
                <a:blipFill>
                  <a:blip r:embed="rId4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544C1AE-4BD5-0ED4-87FA-4E6BB1B5BC58}"/>
                    </a:ext>
                  </a:extLst>
                </p:cNvPr>
                <p:cNvSpPr txBox="1"/>
                <p:nvPr/>
              </p:nvSpPr>
              <p:spPr>
                <a:xfrm>
                  <a:off x="5508000" y="2952000"/>
                  <a:ext cx="14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.5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544C1AE-4BD5-0ED4-87FA-4E6BB1B5B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2952000"/>
                  <a:ext cx="1440000" cy="396000"/>
                </a:xfrm>
                <a:prstGeom prst="rect">
                  <a:avLst/>
                </a:prstGeom>
                <a:blipFill>
                  <a:blip r:embed="rId4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D8C63A2-61E4-2830-1A8D-160E48BE060A}"/>
                    </a:ext>
                  </a:extLst>
                </p:cNvPr>
                <p:cNvSpPr txBox="1"/>
                <p:nvPr/>
              </p:nvSpPr>
              <p:spPr>
                <a:xfrm>
                  <a:off x="5508000" y="2052000"/>
                  <a:ext cx="1440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=3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D8C63A2-61E4-2830-1A8D-160E48BE0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000" y="2052000"/>
                  <a:ext cx="1440000" cy="396000"/>
                </a:xfrm>
                <a:prstGeom prst="rect">
                  <a:avLst/>
                </a:prstGeom>
                <a:blipFill>
                  <a:blip r:embed="rId4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004F005-8467-F191-453A-EBDD8ACB0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000" y="1800000"/>
              <a:ext cx="0" cy="316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FDAA826-9FAC-329C-91D7-54A891536A3C}"/>
                    </a:ext>
                  </a:extLst>
                </p:cNvPr>
                <p:cNvSpPr txBox="1"/>
                <p:nvPr/>
              </p:nvSpPr>
              <p:spPr>
                <a:xfrm>
                  <a:off x="3059998" y="1440000"/>
                  <a:ext cx="936000" cy="36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mA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3FDAA826-9FAC-329C-91D7-54A891536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998" y="1440000"/>
                  <a:ext cx="936000" cy="360000"/>
                </a:xfrm>
                <a:prstGeom prst="rect">
                  <a:avLst/>
                </a:prstGeom>
                <a:blipFill>
                  <a:blip r:embed="rId49"/>
                  <a:stretch>
                    <a:fillRect b="-271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92224ADE-84BF-2136-929D-5DD5386CABAC}"/>
                    </a:ext>
                  </a:extLst>
                </p:cNvPr>
                <p:cNvSpPr txBox="1"/>
                <p:nvPr/>
              </p:nvSpPr>
              <p:spPr>
                <a:xfrm>
                  <a:off x="6660000" y="4932000"/>
                  <a:ext cx="900000" cy="36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DS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V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92224ADE-84BF-2136-929D-5DD5386CA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000" y="4932000"/>
                  <a:ext cx="900000" cy="360000"/>
                </a:xfrm>
                <a:prstGeom prst="rect">
                  <a:avLst/>
                </a:prstGeom>
                <a:blipFill>
                  <a:blip r:embed="rId50"/>
                  <a:stretch>
                    <a:fillRect b="-271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9" name="直接箭头连接符 448">
              <a:extLst>
                <a:ext uri="{FF2B5EF4-FFF2-40B4-BE49-F238E27FC236}">
                  <a16:creationId xmlns:a16="http://schemas.microsoft.com/office/drawing/2014/main" id="{850C28E0-8B55-E054-D3DD-0183F3362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000" y="4968000"/>
              <a:ext cx="360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05556DF-D45A-589E-300B-9FCB81B2253A}"/>
                </a:ext>
              </a:extLst>
            </p:cNvPr>
            <p:cNvSpPr/>
            <p:nvPr/>
          </p:nvSpPr>
          <p:spPr>
            <a:xfrm>
              <a:off x="3456000" y="2448000"/>
              <a:ext cx="1260000" cy="2520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F6CC015C-BB04-E69D-30B4-85A0C24AD20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348000"/>
              <a:ext cx="2160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7D10DACE-9875-62A3-E32A-F3A3DE9B1384}"/>
                </a:ext>
              </a:extLst>
            </p:cNvPr>
            <p:cNvCxnSpPr>
              <a:cxnSpLocks/>
            </p:cNvCxnSpPr>
            <p:nvPr/>
          </p:nvCxnSpPr>
          <p:spPr>
            <a:xfrm>
              <a:off x="4428000" y="4068000"/>
              <a:ext cx="2304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319E8557-EBDB-450F-5FFD-AF2D02A531FE}"/>
                </a:ext>
              </a:extLst>
            </p:cNvPr>
            <p:cNvSpPr/>
            <p:nvPr/>
          </p:nvSpPr>
          <p:spPr>
            <a:xfrm>
              <a:off x="3456000" y="4824000"/>
              <a:ext cx="432000" cy="144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CC62F5-A5C3-C247-FB6B-7CAE68CD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88000" y="4824000"/>
              <a:ext cx="2844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BBF8E8B5-4731-1D72-79A1-5E448C91CDD7}"/>
                    </a:ext>
                  </a:extLst>
                </p:cNvPr>
                <p:cNvSpPr txBox="1"/>
                <p:nvPr/>
              </p:nvSpPr>
              <p:spPr>
                <a:xfrm>
                  <a:off x="3924000" y="1476000"/>
                  <a:ext cx="2161091" cy="72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zh-CN" altLang="en-US" sz="20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预夹断点轨迹</a:t>
                  </a:r>
                  <a:endParaRPr kumimoji="1"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  <m:sup>
                            <m:r>
                              <a:rPr kumimoji="1"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1"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BBF8E8B5-4731-1D72-79A1-5E448C91C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0" y="1476000"/>
                  <a:ext cx="2161091" cy="720000"/>
                </a:xfrm>
                <a:prstGeom prst="rect">
                  <a:avLst/>
                </a:prstGeom>
                <a:blipFill>
                  <a:blip r:embed="rId51"/>
                  <a:stretch>
                    <a:fillRect t="-42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0F6E0423-D6D2-0717-D8EA-A653CB80DD44}"/>
                </a:ext>
              </a:extLst>
            </p:cNvPr>
            <p:cNvCxnSpPr>
              <a:cxnSpLocks/>
            </p:cNvCxnSpPr>
            <p:nvPr/>
          </p:nvCxnSpPr>
          <p:spPr>
            <a:xfrm>
              <a:off x="3456000" y="4968000"/>
              <a:ext cx="3276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2264DC4-BC0E-8F20-4DF9-185BDA62C349}"/>
                </a:ext>
              </a:extLst>
            </p:cNvPr>
            <p:cNvSpPr txBox="1"/>
            <p:nvPr/>
          </p:nvSpPr>
          <p:spPr>
            <a:xfrm>
              <a:off x="3384000" y="2124000"/>
              <a:ext cx="972000" cy="72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可变</a:t>
              </a:r>
              <a:endParaRPr kumimoji="1" lang="en-US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电阻区</a:t>
              </a:r>
              <a:endParaRPr lang="zh-CN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CC247A9-A88C-43FB-8A7F-F48C3CC2F970}"/>
                </a:ext>
              </a:extLst>
            </p:cNvPr>
            <p:cNvSpPr txBox="1"/>
            <p:nvPr/>
          </p:nvSpPr>
          <p:spPr>
            <a:xfrm>
              <a:off x="5399999" y="2592000"/>
              <a:ext cx="108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恒流区</a:t>
              </a:r>
              <a:endParaRPr lang="zh-CN" altLang="en-US" sz="2000" dirty="0">
                <a:solidFill>
                  <a:srgbClr val="00B0F0"/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BAD7AD2-8F86-A95B-DBAD-E19CE6575C8A}"/>
                </a:ext>
              </a:extLst>
            </p:cNvPr>
            <p:cNvSpPr txBox="1"/>
            <p:nvPr/>
          </p:nvSpPr>
          <p:spPr>
            <a:xfrm>
              <a:off x="6768000" y="4428000"/>
              <a:ext cx="1080000" cy="396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截止区</a:t>
              </a:r>
              <a:endParaRPr lang="zh-CN" altLang="en-US" sz="2000" dirty="0">
                <a:solidFill>
                  <a:srgbClr val="00B0F0"/>
                </a:solidFill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C664EBFD-CA5B-3211-88A8-62181DD0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8000" y="4788000"/>
              <a:ext cx="324000" cy="18000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554FEE5-D780-26F5-9593-CF43EDA1EC8D}"/>
                    </a:ext>
                  </a:extLst>
                </p:cNvPr>
                <p:cNvSpPr txBox="1"/>
                <p:nvPr/>
              </p:nvSpPr>
              <p:spPr>
                <a:xfrm>
                  <a:off x="3240000" y="4932000"/>
                  <a:ext cx="364873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554FEE5-D780-26F5-9593-CF43EDA1E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000" y="4932000"/>
                  <a:ext cx="364873" cy="400109"/>
                </a:xfrm>
                <a:prstGeom prst="rect">
                  <a:avLst/>
                </a:prstGeom>
                <a:blipFill>
                  <a:blip r:embed="rId52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A61A131-17F0-F15E-1407-681B0C07D0E9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00" y="2232000"/>
              <a:ext cx="0" cy="2736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38C23E0-2000-EB3B-263B-0166430B6C56}"/>
                </a:ext>
              </a:extLst>
            </p:cNvPr>
            <p:cNvCxnSpPr>
              <a:cxnSpLocks/>
            </p:cNvCxnSpPr>
            <p:nvPr/>
          </p:nvCxnSpPr>
          <p:spPr>
            <a:xfrm>
              <a:off x="4716000" y="2448000"/>
              <a:ext cx="2016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28A44E-A4AB-24B2-3E6D-02EC1A4950BB}"/>
                </a:ext>
              </a:extLst>
            </p:cNvPr>
            <p:cNvSpPr/>
            <p:nvPr/>
          </p:nvSpPr>
          <p:spPr>
            <a:xfrm>
              <a:off x="3456000" y="3348000"/>
              <a:ext cx="1116000" cy="1620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F2784E1-BF37-5560-3A2B-06595A35A231}"/>
                </a:ext>
              </a:extLst>
            </p:cNvPr>
            <p:cNvSpPr/>
            <p:nvPr/>
          </p:nvSpPr>
          <p:spPr>
            <a:xfrm>
              <a:off x="3456000" y="4068000"/>
              <a:ext cx="972000" cy="900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68E5768-4729-D9A1-4089-57B6F9138FB3}"/>
                    </a:ext>
                  </a:extLst>
                </p:cNvPr>
                <p:cNvSpPr txBox="1"/>
                <p:nvPr/>
              </p:nvSpPr>
              <p:spPr>
                <a:xfrm>
                  <a:off x="4608000" y="4968000"/>
                  <a:ext cx="576000" cy="36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68E5768-4729-D9A1-4089-57B6F9138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000" y="4968000"/>
                  <a:ext cx="576000" cy="360000"/>
                </a:xfrm>
                <a:prstGeom prst="rect">
                  <a:avLst/>
                </a:prstGeom>
                <a:blipFill>
                  <a:blip r:embed="rId53"/>
                  <a:stretch>
                    <a:fillRect l="-3191"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49231B-6DD6-8ABB-0BC1-3D567D25BAE2}"/>
                </a:ext>
              </a:extLst>
            </p:cNvPr>
            <p:cNvSpPr/>
            <p:nvPr/>
          </p:nvSpPr>
          <p:spPr>
            <a:xfrm>
              <a:off x="3456000" y="4536000"/>
              <a:ext cx="756000" cy="432000"/>
            </a:xfrm>
            <a:custGeom>
              <a:avLst/>
              <a:gdLst>
                <a:gd name="connsiteX0" fmla="*/ 0 w 893618"/>
                <a:gd name="connsiteY0" fmla="*/ 1709304 h 1709304"/>
                <a:gd name="connsiteX1" fmla="*/ 509155 w 893618"/>
                <a:gd name="connsiteY1" fmla="*/ 311727 h 1709304"/>
                <a:gd name="connsiteX2" fmla="*/ 893618 w 893618"/>
                <a:gd name="connsiteY2" fmla="*/ 0 h 170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3618" h="1709304">
                  <a:moveTo>
                    <a:pt x="0" y="1709304"/>
                  </a:moveTo>
                  <a:cubicBezTo>
                    <a:pt x="180109" y="1152957"/>
                    <a:pt x="360219" y="596611"/>
                    <a:pt x="509155" y="311727"/>
                  </a:cubicBezTo>
                  <a:cubicBezTo>
                    <a:pt x="658091" y="26843"/>
                    <a:pt x="775854" y="13421"/>
                    <a:pt x="893618" y="0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798E038-8049-084E-A6B0-0FB13DD19222}"/>
                </a:ext>
              </a:extLst>
            </p:cNvPr>
            <p:cNvCxnSpPr>
              <a:cxnSpLocks/>
            </p:cNvCxnSpPr>
            <p:nvPr/>
          </p:nvCxnSpPr>
          <p:spPr>
            <a:xfrm>
              <a:off x="4212000" y="4536000"/>
              <a:ext cx="25200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A3416E-FF99-E5C3-98F1-5E22952EB4C1}"/>
                </a:ext>
              </a:extLst>
            </p:cNvPr>
            <p:cNvSpPr txBox="1"/>
            <p:nvPr/>
          </p:nvSpPr>
          <p:spPr>
            <a:xfrm>
              <a:off x="4860000" y="2394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A15176E-E737-3340-3FA6-FF50FC16E413}"/>
                </a:ext>
              </a:extLst>
            </p:cNvPr>
            <p:cNvSpPr txBox="1"/>
            <p:nvPr/>
          </p:nvSpPr>
          <p:spPr>
            <a:xfrm>
              <a:off x="4860000" y="2988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C88BAC4-9DBD-8FC8-5551-AF52C153ECCC}"/>
                </a:ext>
              </a:extLst>
            </p:cNvPr>
            <p:cNvSpPr txBox="1"/>
            <p:nvPr/>
          </p:nvSpPr>
          <p:spPr>
            <a:xfrm>
              <a:off x="4860000" y="3708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D3844C-FB87-C4E9-000F-401C5C31D867}"/>
                </a:ext>
              </a:extLst>
            </p:cNvPr>
            <p:cNvSpPr txBox="1"/>
            <p:nvPr/>
          </p:nvSpPr>
          <p:spPr>
            <a:xfrm>
              <a:off x="4860000" y="4176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任意多边形: 形状 455">
              <a:extLst>
                <a:ext uri="{FF2B5EF4-FFF2-40B4-BE49-F238E27FC236}">
                  <a16:creationId xmlns:a16="http://schemas.microsoft.com/office/drawing/2014/main" id="{8B1C9FAE-A69A-D47E-9D05-E7C87E1CF793}"/>
                </a:ext>
              </a:extLst>
            </p:cNvPr>
            <p:cNvSpPr/>
            <p:nvPr/>
          </p:nvSpPr>
          <p:spPr>
            <a:xfrm>
              <a:off x="3456000" y="2124000"/>
              <a:ext cx="1296000" cy="2844000"/>
            </a:xfrm>
            <a:custGeom>
              <a:avLst/>
              <a:gdLst>
                <a:gd name="connsiteX0" fmla="*/ 0 w 723900"/>
                <a:gd name="connsiteY0" fmla="*/ 1479550 h 1479550"/>
                <a:gd name="connsiteX1" fmla="*/ 482600 w 723900"/>
                <a:gd name="connsiteY1" fmla="*/ 1143000 h 1479550"/>
                <a:gd name="connsiteX2" fmla="*/ 723900 w 723900"/>
                <a:gd name="connsiteY2" fmla="*/ 0 h 147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1479550">
                  <a:moveTo>
                    <a:pt x="0" y="1479550"/>
                  </a:moveTo>
                  <a:cubicBezTo>
                    <a:pt x="180975" y="1434571"/>
                    <a:pt x="361950" y="1389592"/>
                    <a:pt x="482600" y="1143000"/>
                  </a:cubicBezTo>
                  <a:cubicBezTo>
                    <a:pt x="603250" y="896408"/>
                    <a:pt x="723900" y="0"/>
                    <a:pt x="723900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CB9A9EB2-C4AA-9E4B-09D7-3979B377361B}"/>
              </a:ext>
            </a:extLst>
          </p:cNvPr>
          <p:cNvGrpSpPr/>
          <p:nvPr/>
        </p:nvGrpSpPr>
        <p:grpSpPr>
          <a:xfrm>
            <a:off x="7920000" y="1440000"/>
            <a:ext cx="3780000" cy="3892109"/>
            <a:chOff x="7920000" y="1440000"/>
            <a:chExt cx="3780000" cy="3892109"/>
          </a:xfrm>
        </p:grpSpPr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7629397E-2187-B5BE-D85D-5173B723A74C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3348000"/>
              <a:ext cx="2124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07A30FF4-AA49-39E3-854C-C84063619342}"/>
                </a:ext>
              </a:extLst>
            </p:cNvPr>
            <p:cNvCxnSpPr>
              <a:cxnSpLocks/>
            </p:cNvCxnSpPr>
            <p:nvPr/>
          </p:nvCxnSpPr>
          <p:spPr>
            <a:xfrm>
              <a:off x="10476000" y="3348000"/>
              <a:ext cx="0" cy="1620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990BC05F-FA34-7936-7454-8CC7CC81B0D0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2448000"/>
              <a:ext cx="2448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0329159E-BE03-5D07-F303-4BE897DA6439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0" y="2447999"/>
              <a:ext cx="0" cy="2520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9" name="文本框 548">
                  <a:extLst>
                    <a:ext uri="{FF2B5EF4-FFF2-40B4-BE49-F238E27FC236}">
                      <a16:creationId xmlns:a16="http://schemas.microsoft.com/office/drawing/2014/main" id="{762D4807-33C0-3A20-A10C-444EBD2D82C5}"/>
                    </a:ext>
                  </a:extLst>
                </p:cNvPr>
                <p:cNvSpPr txBox="1"/>
                <p:nvPr/>
              </p:nvSpPr>
              <p:spPr>
                <a:xfrm>
                  <a:off x="8604000" y="2808000"/>
                  <a:ext cx="1548000" cy="396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  <m: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9" name="文本框 548">
                  <a:extLst>
                    <a:ext uri="{FF2B5EF4-FFF2-40B4-BE49-F238E27FC236}">
                      <a16:creationId xmlns:a16="http://schemas.microsoft.com/office/drawing/2014/main" id="{762D4807-33C0-3A20-A10C-444EBD2D8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000" y="2808000"/>
                  <a:ext cx="1548000" cy="396000"/>
                </a:xfrm>
                <a:prstGeom prst="rect">
                  <a:avLst/>
                </a:prstGeom>
                <a:blipFill>
                  <a:blip r:embed="rId5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8" name="文本框 557">
                  <a:extLst>
                    <a:ext uri="{FF2B5EF4-FFF2-40B4-BE49-F238E27FC236}">
                      <a16:creationId xmlns:a16="http://schemas.microsoft.com/office/drawing/2014/main" id="{8CD653E1-1B42-5D7B-0B05-A997925C1C1C}"/>
                    </a:ext>
                  </a:extLst>
                </p:cNvPr>
                <p:cNvSpPr txBox="1"/>
                <p:nvPr/>
              </p:nvSpPr>
              <p:spPr>
                <a:xfrm>
                  <a:off x="9108000" y="4932000"/>
                  <a:ext cx="468000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8" name="文本框 557">
                  <a:extLst>
                    <a:ext uri="{FF2B5EF4-FFF2-40B4-BE49-F238E27FC236}">
                      <a16:creationId xmlns:a16="http://schemas.microsoft.com/office/drawing/2014/main" id="{8CD653E1-1B42-5D7B-0B05-A997925C1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000" y="4932000"/>
                  <a:ext cx="468000" cy="400109"/>
                </a:xfrm>
                <a:prstGeom prst="rect">
                  <a:avLst/>
                </a:prstGeom>
                <a:blipFill>
                  <a:blip r:embed="rId55"/>
                  <a:stretch>
                    <a:fillRect l="-38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98E741A0-2AC0-BA7E-3296-9B932A56C32B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4068000"/>
              <a:ext cx="180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4560994E-969A-1D7B-2670-A14230D332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2000" y="4068000"/>
              <a:ext cx="0" cy="900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EF21BA1-CE87-593C-909C-ADFE2A69AD83}"/>
                    </a:ext>
                  </a:extLst>
                </p:cNvPr>
                <p:cNvSpPr txBox="1"/>
                <p:nvPr/>
              </p:nvSpPr>
              <p:spPr>
                <a:xfrm>
                  <a:off x="10800000" y="4932000"/>
                  <a:ext cx="900000" cy="36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GS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V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EF21BA1-CE87-593C-909C-ADFE2A69A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000" y="4932000"/>
                  <a:ext cx="900000" cy="360000"/>
                </a:xfrm>
                <a:prstGeom prst="rect">
                  <a:avLst/>
                </a:prstGeom>
                <a:blipFill>
                  <a:blip r:embed="rId56"/>
                  <a:stretch>
                    <a:fillRect b="-271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0BCA109-B8E0-71E6-F278-488FCCF767A5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4968000"/>
              <a:ext cx="288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E9704AE-0F5B-F9AA-35B6-0E3F1A7FA3C9}"/>
                    </a:ext>
                  </a:extLst>
                </p:cNvPr>
                <p:cNvSpPr txBox="1"/>
                <p:nvPr/>
              </p:nvSpPr>
              <p:spPr>
                <a:xfrm>
                  <a:off x="7920000" y="1440000"/>
                  <a:ext cx="936000" cy="36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mA</m:t>
                      </m:r>
                    </m:oMath>
                  </a14:m>
                  <a:r>
                    <a:rPr lang="zh-CN" alt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E9704AE-0F5B-F9AA-35B6-0E3F1A7FA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000" y="1440000"/>
                  <a:ext cx="936000" cy="360000"/>
                </a:xfrm>
                <a:prstGeom prst="rect">
                  <a:avLst/>
                </a:prstGeom>
                <a:blipFill>
                  <a:blip r:embed="rId57"/>
                  <a:stretch>
                    <a:fillRect b="-271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43DE431-3D20-34B6-3DE2-C23483B7F714}"/>
                    </a:ext>
                  </a:extLst>
                </p:cNvPr>
                <p:cNvSpPr txBox="1"/>
                <p:nvPr/>
              </p:nvSpPr>
              <p:spPr>
                <a:xfrm>
                  <a:off x="8136000" y="4932000"/>
                  <a:ext cx="364873" cy="400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43DE431-3D20-34B6-3DE2-C23483B7F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6000" y="4932000"/>
                  <a:ext cx="364873" cy="400109"/>
                </a:xfrm>
                <a:prstGeom prst="rect">
                  <a:avLst/>
                </a:prstGeom>
                <a:blipFill>
                  <a:blip r:embed="rId58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217C554B-9C3C-6521-DAB1-30F6B8FFD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00" y="1800000"/>
              <a:ext cx="0" cy="316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D3DBC9B-F0D1-B70B-E7F1-298135CA1DE8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4536000"/>
              <a:ext cx="1476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B9D0CA3-7453-7D97-7823-0604D7D25781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4536000"/>
              <a:ext cx="0" cy="432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4C9776E-BE53-0E3F-C9CF-702D6F014BDB}"/>
                </a:ext>
              </a:extLst>
            </p:cNvPr>
            <p:cNvSpPr/>
            <p:nvPr/>
          </p:nvSpPr>
          <p:spPr>
            <a:xfrm>
              <a:off x="9319317" y="1872000"/>
              <a:ext cx="1660679" cy="3096000"/>
            </a:xfrm>
            <a:custGeom>
              <a:avLst/>
              <a:gdLst>
                <a:gd name="connsiteX0" fmla="*/ 0 w 2037522"/>
                <a:gd name="connsiteY0" fmla="*/ 3081131 h 3081131"/>
                <a:gd name="connsiteX1" fmla="*/ 1028700 w 2037522"/>
                <a:gd name="connsiteY1" fmla="*/ 2176670 h 3081131"/>
                <a:gd name="connsiteX2" fmla="*/ 2037522 w 2037522"/>
                <a:gd name="connsiteY2" fmla="*/ 0 h 308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7522" h="3081131">
                  <a:moveTo>
                    <a:pt x="0" y="3081131"/>
                  </a:moveTo>
                  <a:cubicBezTo>
                    <a:pt x="344556" y="2885661"/>
                    <a:pt x="689113" y="2690192"/>
                    <a:pt x="1028700" y="2176670"/>
                  </a:cubicBezTo>
                  <a:cubicBezTo>
                    <a:pt x="1368287" y="1663148"/>
                    <a:pt x="1702904" y="831574"/>
                    <a:pt x="2037522" y="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7B35DD5-4A88-2E5C-DC60-3FF6121C2021}"/>
                </a:ext>
              </a:extLst>
            </p:cNvPr>
            <p:cNvCxnSpPr>
              <a:cxnSpLocks/>
            </p:cNvCxnSpPr>
            <p:nvPr/>
          </p:nvCxnSpPr>
          <p:spPr>
            <a:xfrm>
              <a:off x="8352000" y="4824000"/>
              <a:ext cx="1152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70D040-38D7-A97B-DFC2-18210A2CF69C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4824000"/>
              <a:ext cx="0" cy="1440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6797ECF-372A-10F7-BEDD-19091E80A7A1}"/>
                </a:ext>
              </a:extLst>
            </p:cNvPr>
            <p:cNvSpPr txBox="1"/>
            <p:nvPr/>
          </p:nvSpPr>
          <p:spPr>
            <a:xfrm>
              <a:off x="10800000" y="2268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063434E-7739-AB23-0A4D-2DA5D1CD7267}"/>
                </a:ext>
              </a:extLst>
            </p:cNvPr>
            <p:cNvSpPr txBox="1"/>
            <p:nvPr/>
          </p:nvSpPr>
          <p:spPr>
            <a:xfrm>
              <a:off x="10210778" y="2988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F5511C1-A21F-4C3C-39CE-2F36194EDECD}"/>
                </a:ext>
              </a:extLst>
            </p:cNvPr>
            <p:cNvSpPr txBox="1"/>
            <p:nvPr/>
          </p:nvSpPr>
          <p:spPr>
            <a:xfrm>
              <a:off x="9900000" y="3708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D2091E6-FD31-3D80-9518-8B378CA488BC}"/>
                </a:ext>
              </a:extLst>
            </p:cNvPr>
            <p:cNvSpPr txBox="1"/>
            <p:nvPr/>
          </p:nvSpPr>
          <p:spPr>
            <a:xfrm>
              <a:off x="9576000" y="4176000"/>
              <a:ext cx="360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85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081F-9F2C-7CA4-B601-29AA8DC8E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40A0257-0B25-F1E7-2DD0-23EF62A485CD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71029E3A-1666-049E-8269-A9B144C003C2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C8888480-356A-AE37-C7F2-8B3BCC1CC60E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0A08F465-5723-DA4B-E510-CDC29EB809D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A5D78083-72DA-4B09-FBE1-3B0EC337D77A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11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BA7BDD8B-27AD-58EB-F7E8-6D91E0B22FF3}"/>
              </a:ext>
            </a:extLst>
          </p:cNvPr>
          <p:cNvSpPr txBox="1"/>
          <p:nvPr/>
        </p:nvSpPr>
        <p:spPr>
          <a:xfrm>
            <a:off x="360000" y="827142"/>
            <a:ext cx="10776424" cy="1612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沟道耗尽型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在栅极下方的绝缘层中掺入大量金属正离子，从而预置导电沟道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在正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负栅源电压下均可工作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53B2BE9-2D2D-6231-8EDC-4B9EB257B5D6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1B11B-4595-5935-51F1-D8821E5BED98}"/>
              </a:ext>
            </a:extLst>
          </p:cNvPr>
          <p:cNvSpPr txBox="1"/>
          <p:nvPr/>
        </p:nvSpPr>
        <p:spPr>
          <a:xfrm>
            <a:off x="503813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768D7-2087-731E-F0D5-EE7D4A85078E}"/>
              </a:ext>
            </a:extLst>
          </p:cNvPr>
          <p:cNvSpPr txBox="1"/>
          <p:nvPr/>
        </p:nvSpPr>
        <p:spPr>
          <a:xfrm>
            <a:off x="3456000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7F8E9B-A91B-F127-2C95-E1D2B3C012E7}"/>
              </a:ext>
            </a:extLst>
          </p:cNvPr>
          <p:cNvSpPr txBox="1"/>
          <p:nvPr/>
        </p:nvSpPr>
        <p:spPr>
          <a:xfrm>
            <a:off x="6948000" y="5976000"/>
            <a:ext cx="477393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简图（纵剖面图）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8F8867-62E9-2A35-F80B-DCDFF54166B4}"/>
              </a:ext>
            </a:extLst>
          </p:cNvPr>
          <p:cNvGrpSpPr/>
          <p:nvPr/>
        </p:nvGrpSpPr>
        <p:grpSpPr>
          <a:xfrm>
            <a:off x="1008000" y="3420000"/>
            <a:ext cx="1836000" cy="1865665"/>
            <a:chOff x="1332000" y="1872000"/>
            <a:chExt cx="1836000" cy="1865665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AC8C037-2225-D9CB-A87F-10B9AFD568F2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589CA1F-9420-D718-6D9E-AE5643669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3ECCE67-68F3-AA0A-9074-E418290FBE05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3784728-BFBF-58A3-E404-2A62C0C58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8">
                  <a:extLst>
                    <a:ext uri="{FF2B5EF4-FFF2-40B4-BE49-F238E27FC236}">
                      <a16:creationId xmlns:a16="http://schemas.microsoft.com/office/drawing/2014/main" id="{5715BC9F-D2E1-4204-76C7-C7C246B755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68579181-AF4A-E6FC-11B4-88832D35E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8">
                  <a:extLst>
                    <a:ext uri="{FF2B5EF4-FFF2-40B4-BE49-F238E27FC236}">
                      <a16:creationId xmlns:a16="http://schemas.microsoft.com/office/drawing/2014/main" id="{AA65F133-3BF6-D1CC-902D-6189B6EDB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Rectangle 8">
                  <a:extLst>
                    <a:ext uri="{FF2B5EF4-FFF2-40B4-BE49-F238E27FC236}">
                      <a16:creationId xmlns:a16="http://schemas.microsoft.com/office/drawing/2014/main" id="{664692F1-38AC-209D-0331-6C8B3B07AA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8">
                  <a:extLst>
                    <a:ext uri="{FF2B5EF4-FFF2-40B4-BE49-F238E27FC236}">
                      <a16:creationId xmlns:a16="http://schemas.microsoft.com/office/drawing/2014/main" id="{45D59338-35C9-E196-FB01-BB828ADE9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7F91F942-FDCF-6F97-50AE-A8D636547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6BE59750-94EE-6F94-D13A-1361CEDED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807DB579-56BE-3060-662F-F7641692B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80CB9E5-9CAC-00E6-D10D-F43007D38409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75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49D515B-249E-6E13-6C6F-D320AD3B070E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C1966C9-B552-DAF7-F959-5D34ADBF337B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5357932-1CE2-EF51-C89C-33CBC3603089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DD2B8DC-02A1-6C3D-4DEF-DFB845429C58}"/>
              </a:ext>
            </a:extLst>
          </p:cNvPr>
          <p:cNvGrpSpPr/>
          <p:nvPr/>
        </p:nvGrpSpPr>
        <p:grpSpPr>
          <a:xfrm>
            <a:off x="3888000" y="3420000"/>
            <a:ext cx="1440000" cy="1865665"/>
            <a:chOff x="3852000" y="3420000"/>
            <a:chExt cx="1440000" cy="186566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17D03F8-8996-D70F-08C0-31A9076B5361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4355634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FC3BBE2-46A8-8B0B-F00E-EB4A61E8DF0B}"/>
                </a:ext>
              </a:extLst>
            </p:cNvPr>
            <p:cNvCxnSpPr>
              <a:cxnSpLocks/>
            </p:cNvCxnSpPr>
            <p:nvPr/>
          </p:nvCxnSpPr>
          <p:spPr>
            <a:xfrm>
              <a:off x="439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2421832-023A-756D-66CD-4B7909C69929}"/>
                </a:ext>
              </a:extLst>
            </p:cNvPr>
            <p:cNvCxnSpPr>
              <a:cxnSpLocks/>
            </p:cNvCxnSpPr>
            <p:nvPr/>
          </p:nvCxnSpPr>
          <p:spPr>
            <a:xfrm>
              <a:off x="4571999" y="406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8">
                  <a:extLst>
                    <a:ext uri="{FF2B5EF4-FFF2-40B4-BE49-F238E27FC236}">
                      <a16:creationId xmlns:a16="http://schemas.microsoft.com/office/drawing/2014/main" id="{83390B36-9E56-982C-E563-6A4410A96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2000" y="3887634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4" name="Rectangle 8">
                  <a:extLst>
                    <a:ext uri="{FF2B5EF4-FFF2-40B4-BE49-F238E27FC236}">
                      <a16:creationId xmlns:a16="http://schemas.microsoft.com/office/drawing/2014/main" id="{83390B36-9E56-982C-E563-6A4410A96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2000" y="3887634"/>
                  <a:ext cx="3600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5254" b="-12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8">
                  <a:extLst>
                    <a:ext uri="{FF2B5EF4-FFF2-40B4-BE49-F238E27FC236}">
                      <a16:creationId xmlns:a16="http://schemas.microsoft.com/office/drawing/2014/main" id="{C6AAB85E-0F7F-10F9-718D-3C37AE866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2000" y="342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Rectangle 8">
                  <a:extLst>
                    <a:ext uri="{FF2B5EF4-FFF2-40B4-BE49-F238E27FC236}">
                      <a16:creationId xmlns:a16="http://schemas.microsoft.com/office/drawing/2014/main" id="{C6AAB85E-0F7F-10F9-718D-3C37AE866F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2000" y="3420000"/>
                  <a:ext cx="3600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8">
                  <a:extLst>
                    <a:ext uri="{FF2B5EF4-FFF2-40B4-BE49-F238E27FC236}">
                      <a16:creationId xmlns:a16="http://schemas.microsoft.com/office/drawing/2014/main" id="{F847A267-B797-9DDA-C4D1-7B5386F0E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000" y="4824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7" name="Rectangle 8">
                  <a:extLst>
                    <a:ext uri="{FF2B5EF4-FFF2-40B4-BE49-F238E27FC236}">
                      <a16:creationId xmlns:a16="http://schemas.microsoft.com/office/drawing/2014/main" id="{F847A267-B797-9DDA-C4D1-7B5386F0E0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96000" y="4824000"/>
                  <a:ext cx="36000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0B166D1-463F-6941-EF22-EB80965642AA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644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9C298FC7-691A-A2AD-C4D0-C58C45F73A75}"/>
                </a:ext>
              </a:extLst>
            </p:cNvPr>
            <p:cNvCxnSpPr/>
            <p:nvPr/>
          </p:nvCxnSpPr>
          <p:spPr>
            <a:xfrm>
              <a:off x="4932000" y="3708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409163A-92A7-9E7A-3B33-1A5177100695}"/>
                </a:ext>
              </a:extLst>
            </p:cNvPr>
            <p:cNvCxnSpPr/>
            <p:nvPr/>
          </p:nvCxnSpPr>
          <p:spPr>
            <a:xfrm>
              <a:off x="4932000" y="4644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C6D299E-FAF0-B04F-1DC1-20D835EF28F2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0FD02D9-686D-4460-9E8C-DE2415212E30}"/>
                </a:ext>
              </a:extLst>
            </p:cNvPr>
            <p:cNvCxnSpPr>
              <a:cxnSpLocks/>
            </p:cNvCxnSpPr>
            <p:nvPr/>
          </p:nvCxnSpPr>
          <p:spPr>
            <a:xfrm>
              <a:off x="466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1D61D9F-DE32-326E-709D-5A5CDE585723}"/>
              </a:ext>
            </a:extLst>
          </p:cNvPr>
          <p:cNvGrpSpPr/>
          <p:nvPr/>
        </p:nvGrpSpPr>
        <p:grpSpPr>
          <a:xfrm>
            <a:off x="6840000" y="2160000"/>
            <a:ext cx="4824000" cy="3850887"/>
            <a:chOff x="720000" y="1980000"/>
            <a:chExt cx="4824000" cy="385088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557BB16-4C72-9B9D-D101-5D439AEFB7E8}"/>
                </a:ext>
              </a:extLst>
            </p:cNvPr>
            <p:cNvSpPr/>
            <p:nvPr/>
          </p:nvSpPr>
          <p:spPr>
            <a:xfrm>
              <a:off x="720000" y="3708000"/>
              <a:ext cx="4680000" cy="1440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F1AC1B4-6DB7-2B4C-7480-3A9954E968B3}"/>
                </a:ext>
              </a:extLst>
            </p:cNvPr>
            <p:cNvSpPr/>
            <p:nvPr/>
          </p:nvSpPr>
          <p:spPr>
            <a:xfrm>
              <a:off x="720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8357748-CB73-21BE-9C08-7CA04CD564AE}"/>
                </a:ext>
              </a:extLst>
            </p:cNvPr>
            <p:cNvSpPr/>
            <p:nvPr/>
          </p:nvSpPr>
          <p:spPr>
            <a:xfrm>
              <a:off x="4752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1458AAA-4C04-03DF-40C3-BA51232548C6}"/>
                </a:ext>
              </a:extLst>
            </p:cNvPr>
            <p:cNvSpPr/>
            <p:nvPr/>
          </p:nvSpPr>
          <p:spPr>
            <a:xfrm>
              <a:off x="2268000" y="3420000"/>
              <a:ext cx="1584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4415636-2EB7-BC1A-C744-78F0BEBD38C2}"/>
                </a:ext>
              </a:extLst>
            </p:cNvPr>
            <p:cNvSpPr/>
            <p:nvPr/>
          </p:nvSpPr>
          <p:spPr>
            <a:xfrm>
              <a:off x="2412000" y="3240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CBEE29D-098B-939F-52AF-2D46072851C9}"/>
                </a:ext>
              </a:extLst>
            </p:cNvPr>
            <p:cNvSpPr/>
            <p:nvPr/>
          </p:nvSpPr>
          <p:spPr>
            <a:xfrm>
              <a:off x="1368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687509B-9E9D-E714-B858-97F851176027}"/>
                </a:ext>
              </a:extLst>
            </p:cNvPr>
            <p:cNvSpPr/>
            <p:nvPr/>
          </p:nvSpPr>
          <p:spPr>
            <a:xfrm>
              <a:off x="3852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7C4F32B-E9A9-674B-7960-44060F1EC385}"/>
                </a:ext>
              </a:extLst>
            </p:cNvPr>
            <p:cNvSpPr/>
            <p:nvPr/>
          </p:nvSpPr>
          <p:spPr>
            <a:xfrm>
              <a:off x="2412000" y="5148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0636A06-3AC8-F012-3B8B-C62E00B853B9}"/>
                </a:ext>
              </a:extLst>
            </p:cNvPr>
            <p:cNvCxnSpPr>
              <a:cxnSpLocks/>
              <a:stCxn id="50" idx="0"/>
              <a:endCxn id="45" idx="0"/>
            </p:cNvCxnSpPr>
            <p:nvPr/>
          </p:nvCxnSpPr>
          <p:spPr>
            <a:xfrm>
              <a:off x="3060000" y="244800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6605684-1EA4-0E61-3A89-5166E4478FF5}"/>
                </a:ext>
              </a:extLst>
            </p:cNvPr>
            <p:cNvSpPr/>
            <p:nvPr/>
          </p:nvSpPr>
          <p:spPr>
            <a:xfrm>
              <a:off x="2988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D6CF9DA-68B0-7927-55E9-5429C9DF07AD}"/>
                </a:ext>
              </a:extLst>
            </p:cNvPr>
            <p:cNvCxnSpPr>
              <a:cxnSpLocks/>
              <a:stCxn id="52" idx="0"/>
              <a:endCxn id="46" idx="0"/>
            </p:cNvCxnSpPr>
            <p:nvPr/>
          </p:nvCxnSpPr>
          <p:spPr>
            <a:xfrm>
              <a:off x="1818000" y="2448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834FAB9-68F6-B4CD-E6EF-D1759C2962BC}"/>
                </a:ext>
              </a:extLst>
            </p:cNvPr>
            <p:cNvSpPr/>
            <p:nvPr/>
          </p:nvSpPr>
          <p:spPr>
            <a:xfrm>
              <a:off x="1746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355E7A0-4F1C-B685-83EA-30A0E51CF77B}"/>
                </a:ext>
              </a:extLst>
            </p:cNvPr>
            <p:cNvCxnSpPr>
              <a:cxnSpLocks/>
              <a:stCxn id="54" idx="0"/>
              <a:endCxn id="47" idx="0"/>
            </p:cNvCxnSpPr>
            <p:nvPr/>
          </p:nvCxnSpPr>
          <p:spPr>
            <a:xfrm>
              <a:off x="4302000" y="2448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788B3B4-6644-E218-0C55-3436EEF90005}"/>
                </a:ext>
              </a:extLst>
            </p:cNvPr>
            <p:cNvSpPr/>
            <p:nvPr/>
          </p:nvSpPr>
          <p:spPr>
            <a:xfrm>
              <a:off x="4230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38A9CC7D-72DE-7057-20FF-CB15978067ED}"/>
                </a:ext>
              </a:extLst>
            </p:cNvPr>
            <p:cNvCxnSpPr>
              <a:cxnSpLocks/>
              <a:stCxn id="48" idx="2"/>
              <a:endCxn id="56" idx="4"/>
            </p:cNvCxnSpPr>
            <p:nvPr/>
          </p:nvCxnSpPr>
          <p:spPr>
            <a:xfrm>
              <a:off x="3060000" y="5328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30C4774-2719-D283-841B-AF8AADC05F41}"/>
                </a:ext>
              </a:extLst>
            </p:cNvPr>
            <p:cNvSpPr/>
            <p:nvPr/>
          </p:nvSpPr>
          <p:spPr>
            <a:xfrm>
              <a:off x="2988000" y="55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: 圆顶角 71">
              <a:extLst>
                <a:ext uri="{FF2B5EF4-FFF2-40B4-BE49-F238E27FC236}">
                  <a16:creationId xmlns:a16="http://schemas.microsoft.com/office/drawing/2014/main" id="{5FA3BEFE-1EB8-53C6-BE4E-C1335727457F}"/>
                </a:ext>
              </a:extLst>
            </p:cNvPr>
            <p:cNvSpPr/>
            <p:nvPr/>
          </p:nvSpPr>
          <p:spPr>
            <a:xfrm>
              <a:off x="1188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圆顶角 72">
              <a:extLst>
                <a:ext uri="{FF2B5EF4-FFF2-40B4-BE49-F238E27FC236}">
                  <a16:creationId xmlns:a16="http://schemas.microsoft.com/office/drawing/2014/main" id="{E1B95374-9F4C-1CE5-29EF-AD4066000CE6}"/>
                </a:ext>
              </a:extLst>
            </p:cNvPr>
            <p:cNvSpPr/>
            <p:nvPr/>
          </p:nvSpPr>
          <p:spPr>
            <a:xfrm>
              <a:off x="1368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顶角 73">
              <a:extLst>
                <a:ext uri="{FF2B5EF4-FFF2-40B4-BE49-F238E27FC236}">
                  <a16:creationId xmlns:a16="http://schemas.microsoft.com/office/drawing/2014/main" id="{581E7261-BCB2-F68B-1026-8D5BE8550449}"/>
                </a:ext>
              </a:extLst>
            </p:cNvPr>
            <p:cNvSpPr/>
            <p:nvPr/>
          </p:nvSpPr>
          <p:spPr>
            <a:xfrm>
              <a:off x="3672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顶角 74">
              <a:extLst>
                <a:ext uri="{FF2B5EF4-FFF2-40B4-BE49-F238E27FC236}">
                  <a16:creationId xmlns:a16="http://schemas.microsoft.com/office/drawing/2014/main" id="{95883FBA-CB74-DA8E-3EF1-92D9EFF99696}"/>
                </a:ext>
              </a:extLst>
            </p:cNvPr>
            <p:cNvSpPr/>
            <p:nvPr/>
          </p:nvSpPr>
          <p:spPr>
            <a:xfrm>
              <a:off x="3852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069B8C9-F44B-1829-96F6-F0543A8730D4}"/>
                </a:ext>
              </a:extLst>
            </p:cNvPr>
            <p:cNvSpPr txBox="1"/>
            <p:nvPr/>
          </p:nvSpPr>
          <p:spPr>
            <a:xfrm>
              <a:off x="2412000" y="4212000"/>
              <a:ext cx="129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型沟道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900FB6C0-BF93-CCA9-D061-68B5EC088DA3}"/>
                </a:ext>
              </a:extLst>
            </p:cNvPr>
            <p:cNvSpPr txBox="1"/>
            <p:nvPr/>
          </p:nvSpPr>
          <p:spPr>
            <a:xfrm>
              <a:off x="1278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EFE79A6-2D4D-6A9D-7B36-EC126B6B74B8}"/>
                </a:ext>
              </a:extLst>
            </p:cNvPr>
            <p:cNvSpPr txBox="1"/>
            <p:nvPr/>
          </p:nvSpPr>
          <p:spPr>
            <a:xfrm>
              <a:off x="1458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A323477-0DD8-31CD-3F40-DA0A340035DE}"/>
                </a:ext>
              </a:extLst>
            </p:cNvPr>
            <p:cNvSpPr txBox="1"/>
            <p:nvPr/>
          </p:nvSpPr>
          <p:spPr>
            <a:xfrm>
              <a:off x="3942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F491667-D567-77AB-71BB-6D74BF5E1ED3}"/>
                </a:ext>
              </a:extLst>
            </p:cNvPr>
            <p:cNvSpPr txBox="1"/>
            <p:nvPr/>
          </p:nvSpPr>
          <p:spPr>
            <a:xfrm>
              <a:off x="2052000" y="4644000"/>
              <a:ext cx="2016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型硅衬底</a:t>
              </a:r>
              <a:endParaRPr lang="zh-CN" altLang="en-US" sz="2200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191C1B3-8495-8FC8-399E-118D2201BA79}"/>
                </a:ext>
              </a:extLst>
            </p:cNvPr>
            <p:cNvSpPr txBox="1"/>
            <p:nvPr/>
          </p:nvSpPr>
          <p:spPr>
            <a:xfrm>
              <a:off x="3060000" y="5400000"/>
              <a:ext cx="180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衬底引线</a:t>
              </a:r>
              <a:endParaRPr lang="zh-CN" altLang="en-US" sz="2200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160869C-1720-171F-316F-B0B46AB02AE8}"/>
                </a:ext>
              </a:extLst>
            </p:cNvPr>
            <p:cNvSpPr txBox="1"/>
            <p:nvPr/>
          </p:nvSpPr>
          <p:spPr>
            <a:xfrm>
              <a:off x="2520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栅极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FA5786F-84DB-12FD-ED28-750AC6FC8863}"/>
                </a:ext>
              </a:extLst>
            </p:cNvPr>
            <p:cNvSpPr txBox="1"/>
            <p:nvPr/>
          </p:nvSpPr>
          <p:spPr>
            <a:xfrm>
              <a:off x="3762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漏极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454E753F-ACEC-34D3-57EA-AA0F8EB4BF99}"/>
                </a:ext>
              </a:extLst>
            </p:cNvPr>
            <p:cNvSpPr txBox="1"/>
            <p:nvPr/>
          </p:nvSpPr>
          <p:spPr>
            <a:xfrm>
              <a:off x="4680000" y="2916000"/>
              <a:ext cx="86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SiO</a:t>
              </a:r>
              <a:r>
                <a:rPr kumimoji="1" lang="en-US" altLang="zh-CN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aseline="-250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B1B6CD5-AE20-EBE0-A840-E9686BDC0F81}"/>
                </a:ext>
              </a:extLst>
            </p:cNvPr>
            <p:cNvSpPr txBox="1"/>
            <p:nvPr/>
          </p:nvSpPr>
          <p:spPr>
            <a:xfrm>
              <a:off x="3042000" y="2610000"/>
              <a:ext cx="1260000" cy="52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掺杂后具有正离子的绝缘层</a:t>
              </a:r>
              <a:endParaRPr lang="zh-CN" altLang="en-US" sz="1400" dirty="0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5773A7C-CEF6-1575-E274-B28193732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6000" y="3294000"/>
              <a:ext cx="81457" cy="263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D2EB22D-D10F-3C9B-8245-E8DFFB2B9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000" y="3114000"/>
              <a:ext cx="180000" cy="39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47D3D5D-08BB-38CD-1B62-8CD869A00DC2}"/>
                </a:ext>
              </a:extLst>
            </p:cNvPr>
            <p:cNvSpPr txBox="1"/>
            <p:nvPr/>
          </p:nvSpPr>
          <p:spPr>
            <a:xfrm>
              <a:off x="2268000" y="3384000"/>
              <a:ext cx="1584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+ + + + + </a:t>
              </a:r>
              <a:endParaRPr lang="zh-CN" altLang="en-US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F8FBD9E-0427-6A00-CDA4-0C8F4E1EE68E}"/>
                </a:ext>
              </a:extLst>
            </p:cNvPr>
            <p:cNvSpPr/>
            <p:nvPr/>
          </p:nvSpPr>
          <p:spPr>
            <a:xfrm>
              <a:off x="2358000" y="3888000"/>
              <a:ext cx="1404000" cy="144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DAC10EA-706A-B661-EBFD-D42B1F3CF2BA}"/>
                </a:ext>
              </a:extLst>
            </p:cNvPr>
            <p:cNvCxnSpPr/>
            <p:nvPr/>
          </p:nvCxnSpPr>
          <p:spPr>
            <a:xfrm>
              <a:off x="2268000" y="3888000"/>
              <a:ext cx="15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218D1B0-9C9A-D2DA-7A58-75AEB3CD9C66}"/>
                </a:ext>
              </a:extLst>
            </p:cNvPr>
            <p:cNvCxnSpPr>
              <a:cxnSpLocks/>
              <a:stCxn id="72" idx="0"/>
              <a:endCxn id="74" idx="2"/>
            </p:cNvCxnSpPr>
            <p:nvPr/>
          </p:nvCxnSpPr>
          <p:spPr>
            <a:xfrm>
              <a:off x="2448000" y="4050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669A9FA-4B35-B567-EFC7-C38D40660195}"/>
                </a:ext>
              </a:extLst>
            </p:cNvPr>
            <p:cNvSpPr/>
            <p:nvPr/>
          </p:nvSpPr>
          <p:spPr>
            <a:xfrm>
              <a:off x="2160000" y="3726000"/>
              <a:ext cx="1800000" cy="144000"/>
            </a:xfrm>
            <a:prstGeom prst="rect">
              <a:avLst/>
            </a:prstGeom>
            <a:solidFill>
              <a:srgbClr val="FFB9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2AB71672-2BAA-73EF-DB53-B79BE9B437D4}"/>
                </a:ext>
              </a:extLst>
            </p:cNvPr>
            <p:cNvCxnSpPr>
              <a:cxnSpLocks/>
            </p:cNvCxnSpPr>
            <p:nvPr/>
          </p:nvCxnSpPr>
          <p:spPr>
            <a:xfrm>
              <a:off x="2124000" y="3708000"/>
              <a:ext cx="187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530C5BD-BC53-22DB-2E98-3D5A5916CEE5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flipH="1">
              <a:off x="3060000" y="3808800"/>
              <a:ext cx="180607" cy="40320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9F4FE7CC-E8AF-3313-3BEA-E1A4BAF36F82}"/>
                </a:ext>
              </a:extLst>
            </p:cNvPr>
            <p:cNvGrpSpPr/>
            <p:nvPr/>
          </p:nvGrpSpPr>
          <p:grpSpPr>
            <a:xfrm>
              <a:off x="2268000" y="3556800"/>
              <a:ext cx="1584000" cy="324000"/>
              <a:chOff x="1872000" y="2844000"/>
              <a:chExt cx="1584000" cy="324000"/>
            </a:xfrm>
          </p:grpSpPr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978DBF90-46A0-A926-0994-E4017118B984}"/>
                  </a:ext>
                </a:extLst>
              </p:cNvPr>
              <p:cNvSpPr txBox="1"/>
              <p:nvPr/>
            </p:nvSpPr>
            <p:spPr>
              <a:xfrm>
                <a:off x="1872000" y="2844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0CFDE7F2-F4F6-7D88-955A-8EFB47A94199}"/>
                  </a:ext>
                </a:extLst>
              </p:cNvPr>
              <p:cNvSpPr txBox="1"/>
              <p:nvPr/>
            </p:nvSpPr>
            <p:spPr>
              <a:xfrm>
                <a:off x="1872000" y="2880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3C67D009-D1C4-4953-D28F-DF6270BF2880}"/>
                  </a:ext>
                </a:extLst>
              </p:cNvPr>
              <p:cNvSpPr txBox="1"/>
              <p:nvPr/>
            </p:nvSpPr>
            <p:spPr>
              <a:xfrm>
                <a:off x="1872000" y="2916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1CEC52D4-C3D0-A314-0328-B9D9733D8CA8}"/>
                </a:ext>
              </a:extLst>
            </p:cNvPr>
            <p:cNvSpPr txBox="1"/>
            <p:nvPr/>
          </p:nvSpPr>
          <p:spPr>
            <a:xfrm>
              <a:off x="1080000" y="4572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耗尽层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51D1F39-6E51-3A92-E75D-9E5FCE4F2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000" y="4320000"/>
              <a:ext cx="99245" cy="252829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53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92CE2-C882-88D4-073C-3D52AE19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7C875D5-3A97-6936-503E-0DABBA26C6D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421052E-6183-6424-A80C-75D9D5086D6B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DD918080-E10E-F000-273D-022E362CC66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041C80C4-8684-CF98-3214-21A3624B5C3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0BE4DCA2-9155-A5D5-CD52-9D5A8E7CC864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E63B080C-F970-630F-0367-1CA34FCEABCC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10776424" cy="265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沟道耗尽型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MOS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</a:t>
                </a:r>
                <a:r>
                  <a:rPr kumimoji="1" lang="zh-CN" altLang="en-US" sz="1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沟道厚度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，电阻率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↓</a:t>
                </a: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kumimoji="1" lang="en-US" altLang="zh-CN" sz="240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</a:t>
                </a:r>
                <a:r>
                  <a:rPr kumimoji="1" lang="zh-CN" altLang="en-US" sz="12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沟道厚度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↓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，电阻率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，沟道消失，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&lt;0</m:t>
                    </m:r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E63B080C-F970-630F-0367-1CA34FC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10776424" cy="2652393"/>
              </a:xfrm>
              <a:prstGeom prst="rect">
                <a:avLst/>
              </a:prstGeom>
              <a:blipFill>
                <a:blip r:embed="rId3"/>
                <a:stretch>
                  <a:fillRect l="-1018" t="-920" b="-3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E1E30A9B-902B-B3E0-DD1E-789EBCBF688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BD30F2-77ED-72A5-785D-4791F95FC207}"/>
              </a:ext>
            </a:extLst>
          </p:cNvPr>
          <p:cNvSpPr txBox="1"/>
          <p:nvPr/>
        </p:nvSpPr>
        <p:spPr>
          <a:xfrm>
            <a:off x="503813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AC2F8-4FDE-31CF-D18A-5B26866B6345}"/>
              </a:ext>
            </a:extLst>
          </p:cNvPr>
          <p:cNvSpPr txBox="1"/>
          <p:nvPr/>
        </p:nvSpPr>
        <p:spPr>
          <a:xfrm>
            <a:off x="3456000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625DD5-871B-E9A1-611C-32F451735BFD}"/>
              </a:ext>
            </a:extLst>
          </p:cNvPr>
          <p:cNvSpPr txBox="1"/>
          <p:nvPr/>
        </p:nvSpPr>
        <p:spPr>
          <a:xfrm>
            <a:off x="6948000" y="5976000"/>
            <a:ext cx="477393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简图（纵剖面图）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251E2CC-CE19-5E9F-8B66-22998E24AA32}"/>
              </a:ext>
            </a:extLst>
          </p:cNvPr>
          <p:cNvGrpSpPr/>
          <p:nvPr/>
        </p:nvGrpSpPr>
        <p:grpSpPr>
          <a:xfrm>
            <a:off x="1008000" y="3420000"/>
            <a:ext cx="1836000" cy="1865665"/>
            <a:chOff x="1332000" y="1872000"/>
            <a:chExt cx="1836000" cy="1865665"/>
          </a:xfrm>
        </p:grpSpPr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A15AE3B-D66C-8CDF-3BF5-05A3E34C3A1D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FA461620-4D5D-53FE-1149-16ADE226F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E36AE0D3-057F-29BC-9C52-94FC0B5276D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0A34827-022D-40C8-4E4F-EB809D95883B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8">
                  <a:extLst>
                    <a:ext uri="{FF2B5EF4-FFF2-40B4-BE49-F238E27FC236}">
                      <a16:creationId xmlns:a16="http://schemas.microsoft.com/office/drawing/2014/main" id="{9D2426BB-82C4-D05B-A25F-50EA481B9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68579181-AF4A-E6FC-11B4-88832D35E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8">
                  <a:extLst>
                    <a:ext uri="{FF2B5EF4-FFF2-40B4-BE49-F238E27FC236}">
                      <a16:creationId xmlns:a16="http://schemas.microsoft.com/office/drawing/2014/main" id="{2FE0F13A-5F80-9952-8206-5D2E789EA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Rectangle 8">
                  <a:extLst>
                    <a:ext uri="{FF2B5EF4-FFF2-40B4-BE49-F238E27FC236}">
                      <a16:creationId xmlns:a16="http://schemas.microsoft.com/office/drawing/2014/main" id="{664692F1-38AC-209D-0331-6C8B3B07AA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8">
                  <a:extLst>
                    <a:ext uri="{FF2B5EF4-FFF2-40B4-BE49-F238E27FC236}">
                      <a16:creationId xmlns:a16="http://schemas.microsoft.com/office/drawing/2014/main" id="{9289745F-10FE-CFD0-72AF-87A588C4D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7F91F942-FDCF-6F97-50AE-A8D636547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8">
                  <a:extLst>
                    <a:ext uri="{FF2B5EF4-FFF2-40B4-BE49-F238E27FC236}">
                      <a16:creationId xmlns:a16="http://schemas.microsoft.com/office/drawing/2014/main" id="{AFBC731E-440E-A7AE-0A50-BA6AEDB0F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807DB579-56BE-3060-662F-F7641692B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69FBBE52-895C-7E90-DA49-79E90A38C98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75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7517D4C-D7AF-858D-985B-C6B11F8EF099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5A8AE62-C5A3-721D-9200-396BD8F08F1D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874476E-7762-A08E-6873-EC50D0CFFF92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4D47F2AC-0E52-40F9-1F31-DD8C359F12EF}"/>
              </a:ext>
            </a:extLst>
          </p:cNvPr>
          <p:cNvGrpSpPr/>
          <p:nvPr/>
        </p:nvGrpSpPr>
        <p:grpSpPr>
          <a:xfrm>
            <a:off x="3888000" y="3420000"/>
            <a:ext cx="1440000" cy="1865665"/>
            <a:chOff x="3852000" y="3420000"/>
            <a:chExt cx="1440000" cy="1865665"/>
          </a:xfrm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E179AB12-6EA4-DDED-6ADE-C5EA0153F8AB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4355634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161BB8B8-8D08-D9C9-A718-FB2CEFAED20C}"/>
                </a:ext>
              </a:extLst>
            </p:cNvPr>
            <p:cNvCxnSpPr>
              <a:cxnSpLocks/>
            </p:cNvCxnSpPr>
            <p:nvPr/>
          </p:nvCxnSpPr>
          <p:spPr>
            <a:xfrm>
              <a:off x="439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4A59B355-DECF-14C6-BDAB-EBB1582C6500}"/>
                </a:ext>
              </a:extLst>
            </p:cNvPr>
            <p:cNvCxnSpPr>
              <a:cxnSpLocks/>
            </p:cNvCxnSpPr>
            <p:nvPr/>
          </p:nvCxnSpPr>
          <p:spPr>
            <a:xfrm>
              <a:off x="4571999" y="406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E03E7F3D-8446-879B-D939-B300D46E04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2000" y="3887634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E03E7F3D-8446-879B-D939-B300D46E0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2000" y="3887634"/>
                  <a:ext cx="3600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5254" b="-12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8">
                  <a:extLst>
                    <a:ext uri="{FF2B5EF4-FFF2-40B4-BE49-F238E27FC236}">
                      <a16:creationId xmlns:a16="http://schemas.microsoft.com/office/drawing/2014/main" id="{42A20D05-1214-B2ED-E11B-E4CE44B14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2000" y="342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4" name="Rectangle 8">
                  <a:extLst>
                    <a:ext uri="{FF2B5EF4-FFF2-40B4-BE49-F238E27FC236}">
                      <a16:creationId xmlns:a16="http://schemas.microsoft.com/office/drawing/2014/main" id="{42A20D05-1214-B2ED-E11B-E4CE44B147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2000" y="3420000"/>
                  <a:ext cx="36000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8">
                  <a:extLst>
                    <a:ext uri="{FF2B5EF4-FFF2-40B4-BE49-F238E27FC236}">
                      <a16:creationId xmlns:a16="http://schemas.microsoft.com/office/drawing/2014/main" id="{61BD1364-489C-0504-BF80-08CD4CF8A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000" y="4824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5" name="Rectangle 8">
                  <a:extLst>
                    <a:ext uri="{FF2B5EF4-FFF2-40B4-BE49-F238E27FC236}">
                      <a16:creationId xmlns:a16="http://schemas.microsoft.com/office/drawing/2014/main" id="{61BD1364-489C-0504-BF80-08CD4CF8A1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96000" y="4824000"/>
                  <a:ext cx="360000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AECC7BA-E483-7E37-47D0-B0B5FE37753A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644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3C0BB376-A39D-BCAB-F9AA-3A837FCC9966}"/>
                </a:ext>
              </a:extLst>
            </p:cNvPr>
            <p:cNvCxnSpPr/>
            <p:nvPr/>
          </p:nvCxnSpPr>
          <p:spPr>
            <a:xfrm>
              <a:off x="4932000" y="3708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3AEABAA2-8416-6A22-BD66-985F8DB85E8B}"/>
                </a:ext>
              </a:extLst>
            </p:cNvPr>
            <p:cNvCxnSpPr/>
            <p:nvPr/>
          </p:nvCxnSpPr>
          <p:spPr>
            <a:xfrm>
              <a:off x="4932000" y="4644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99BBEA51-39B0-82B9-4D6B-84EA018A0C1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E774B602-85F5-1555-130B-157C3EB1386A}"/>
                </a:ext>
              </a:extLst>
            </p:cNvPr>
            <p:cNvCxnSpPr>
              <a:cxnSpLocks/>
            </p:cNvCxnSpPr>
            <p:nvPr/>
          </p:nvCxnSpPr>
          <p:spPr>
            <a:xfrm>
              <a:off x="4662000" y="406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45C2E31-54F5-540D-AFB5-9F9F556C3404}"/>
              </a:ext>
            </a:extLst>
          </p:cNvPr>
          <p:cNvGrpSpPr/>
          <p:nvPr/>
        </p:nvGrpSpPr>
        <p:grpSpPr>
          <a:xfrm>
            <a:off x="6840000" y="2160000"/>
            <a:ext cx="4824000" cy="3850887"/>
            <a:chOff x="720000" y="1980000"/>
            <a:chExt cx="4824000" cy="385088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B0D0B20-192A-0FD1-C059-5FDEEE5BFE33}"/>
                </a:ext>
              </a:extLst>
            </p:cNvPr>
            <p:cNvSpPr/>
            <p:nvPr/>
          </p:nvSpPr>
          <p:spPr>
            <a:xfrm>
              <a:off x="720000" y="3708000"/>
              <a:ext cx="4680000" cy="1440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3A91E1F-DE6C-1DD9-DB55-127709A3DCBF}"/>
                </a:ext>
              </a:extLst>
            </p:cNvPr>
            <p:cNvSpPr/>
            <p:nvPr/>
          </p:nvSpPr>
          <p:spPr>
            <a:xfrm>
              <a:off x="720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8560B0E-14BD-B5AA-250B-C779AA98C817}"/>
                </a:ext>
              </a:extLst>
            </p:cNvPr>
            <p:cNvSpPr/>
            <p:nvPr/>
          </p:nvSpPr>
          <p:spPr>
            <a:xfrm>
              <a:off x="4752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29B81CB-F373-88AD-F384-075182246135}"/>
                </a:ext>
              </a:extLst>
            </p:cNvPr>
            <p:cNvSpPr/>
            <p:nvPr/>
          </p:nvSpPr>
          <p:spPr>
            <a:xfrm>
              <a:off x="2268000" y="3420000"/>
              <a:ext cx="1584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35EFD37F-D0BC-4E62-2F49-BE8029D04F62}"/>
                </a:ext>
              </a:extLst>
            </p:cNvPr>
            <p:cNvSpPr/>
            <p:nvPr/>
          </p:nvSpPr>
          <p:spPr>
            <a:xfrm>
              <a:off x="2412000" y="3240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78502597-E969-A848-7909-3DAFEC5DCF81}"/>
                </a:ext>
              </a:extLst>
            </p:cNvPr>
            <p:cNvSpPr/>
            <p:nvPr/>
          </p:nvSpPr>
          <p:spPr>
            <a:xfrm>
              <a:off x="1368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023BEE93-886D-633A-FD64-9019D3135A41}"/>
                </a:ext>
              </a:extLst>
            </p:cNvPr>
            <p:cNvSpPr/>
            <p:nvPr/>
          </p:nvSpPr>
          <p:spPr>
            <a:xfrm>
              <a:off x="3852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C22B89BC-F51F-C214-8F4D-D656A4FA1843}"/>
                </a:ext>
              </a:extLst>
            </p:cNvPr>
            <p:cNvSpPr/>
            <p:nvPr/>
          </p:nvSpPr>
          <p:spPr>
            <a:xfrm>
              <a:off x="2412000" y="5148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E6ADEB18-143D-E405-4D0F-4886CC8CEDEA}"/>
                </a:ext>
              </a:extLst>
            </p:cNvPr>
            <p:cNvCxnSpPr>
              <a:cxnSpLocks/>
              <a:stCxn id="200" idx="0"/>
              <a:endCxn id="195" idx="0"/>
            </p:cNvCxnSpPr>
            <p:nvPr/>
          </p:nvCxnSpPr>
          <p:spPr>
            <a:xfrm>
              <a:off x="3060000" y="2448000"/>
              <a:ext cx="0" cy="79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FC58CC84-6FAB-062B-B49D-23ED17BBC1A1}"/>
                </a:ext>
              </a:extLst>
            </p:cNvPr>
            <p:cNvSpPr/>
            <p:nvPr/>
          </p:nvSpPr>
          <p:spPr>
            <a:xfrm>
              <a:off x="2988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007FE3CB-EBC1-DE3E-BFA7-A13CAE99594E}"/>
                </a:ext>
              </a:extLst>
            </p:cNvPr>
            <p:cNvCxnSpPr>
              <a:cxnSpLocks/>
              <a:stCxn id="202" idx="0"/>
              <a:endCxn id="196" idx="0"/>
            </p:cNvCxnSpPr>
            <p:nvPr/>
          </p:nvCxnSpPr>
          <p:spPr>
            <a:xfrm>
              <a:off x="1818000" y="2448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BD3F498D-2592-6D1E-7137-50334A55F52F}"/>
                </a:ext>
              </a:extLst>
            </p:cNvPr>
            <p:cNvSpPr/>
            <p:nvPr/>
          </p:nvSpPr>
          <p:spPr>
            <a:xfrm>
              <a:off x="1746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E9F754F7-4BBC-43B0-340C-A33450FBBAC7}"/>
                </a:ext>
              </a:extLst>
            </p:cNvPr>
            <p:cNvCxnSpPr>
              <a:cxnSpLocks/>
              <a:stCxn id="204" idx="0"/>
              <a:endCxn id="197" idx="0"/>
            </p:cNvCxnSpPr>
            <p:nvPr/>
          </p:nvCxnSpPr>
          <p:spPr>
            <a:xfrm>
              <a:off x="4302000" y="2448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05F7B9F6-92C0-9D73-C429-FA8A45347804}"/>
                </a:ext>
              </a:extLst>
            </p:cNvPr>
            <p:cNvSpPr/>
            <p:nvPr/>
          </p:nvSpPr>
          <p:spPr>
            <a:xfrm>
              <a:off x="4230000" y="244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D114B868-2550-4A5E-60C1-E4A917D998F4}"/>
                </a:ext>
              </a:extLst>
            </p:cNvPr>
            <p:cNvCxnSpPr>
              <a:cxnSpLocks/>
              <a:stCxn id="198" idx="2"/>
              <a:endCxn id="206" idx="4"/>
            </p:cNvCxnSpPr>
            <p:nvPr/>
          </p:nvCxnSpPr>
          <p:spPr>
            <a:xfrm>
              <a:off x="3060000" y="5328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38D98B5-2484-60F8-1B0D-4DECB74DFC4C}"/>
                </a:ext>
              </a:extLst>
            </p:cNvPr>
            <p:cNvSpPr/>
            <p:nvPr/>
          </p:nvSpPr>
          <p:spPr>
            <a:xfrm>
              <a:off x="2988000" y="55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7" name="矩形: 圆顶角 206">
              <a:extLst>
                <a:ext uri="{FF2B5EF4-FFF2-40B4-BE49-F238E27FC236}">
                  <a16:creationId xmlns:a16="http://schemas.microsoft.com/office/drawing/2014/main" id="{E62B2D00-3AD0-F8DD-2EF5-3203E162F6E1}"/>
                </a:ext>
              </a:extLst>
            </p:cNvPr>
            <p:cNvSpPr/>
            <p:nvPr/>
          </p:nvSpPr>
          <p:spPr>
            <a:xfrm>
              <a:off x="1188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: 圆顶角 208">
              <a:extLst>
                <a:ext uri="{FF2B5EF4-FFF2-40B4-BE49-F238E27FC236}">
                  <a16:creationId xmlns:a16="http://schemas.microsoft.com/office/drawing/2014/main" id="{FF5E8323-F962-07E8-DA33-AF82BDC2C7F6}"/>
                </a:ext>
              </a:extLst>
            </p:cNvPr>
            <p:cNvSpPr/>
            <p:nvPr/>
          </p:nvSpPr>
          <p:spPr>
            <a:xfrm>
              <a:off x="1368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: 圆顶角 209">
              <a:extLst>
                <a:ext uri="{FF2B5EF4-FFF2-40B4-BE49-F238E27FC236}">
                  <a16:creationId xmlns:a16="http://schemas.microsoft.com/office/drawing/2014/main" id="{C6235A4F-8A5E-0DB6-2A5C-B5074DD74EAF}"/>
                </a:ext>
              </a:extLst>
            </p:cNvPr>
            <p:cNvSpPr/>
            <p:nvPr/>
          </p:nvSpPr>
          <p:spPr>
            <a:xfrm>
              <a:off x="3672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: 圆顶角 210">
              <a:extLst>
                <a:ext uri="{FF2B5EF4-FFF2-40B4-BE49-F238E27FC236}">
                  <a16:creationId xmlns:a16="http://schemas.microsoft.com/office/drawing/2014/main" id="{09F373BD-4D77-EDC1-A567-0286F581234E}"/>
                </a:ext>
              </a:extLst>
            </p:cNvPr>
            <p:cNvSpPr/>
            <p:nvPr/>
          </p:nvSpPr>
          <p:spPr>
            <a:xfrm>
              <a:off x="3852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7CD82D7D-4440-3DC2-2336-037E20760573}"/>
                </a:ext>
              </a:extLst>
            </p:cNvPr>
            <p:cNvSpPr txBox="1"/>
            <p:nvPr/>
          </p:nvSpPr>
          <p:spPr>
            <a:xfrm>
              <a:off x="2412000" y="4212000"/>
              <a:ext cx="129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型沟道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86037138-4A72-59BD-9E10-9207C7F3B86B}"/>
                </a:ext>
              </a:extLst>
            </p:cNvPr>
            <p:cNvSpPr txBox="1"/>
            <p:nvPr/>
          </p:nvSpPr>
          <p:spPr>
            <a:xfrm>
              <a:off x="1278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BD27EC72-765C-3FED-FF0E-6D1C37C4EA7A}"/>
                </a:ext>
              </a:extLst>
            </p:cNvPr>
            <p:cNvSpPr txBox="1"/>
            <p:nvPr/>
          </p:nvSpPr>
          <p:spPr>
            <a:xfrm>
              <a:off x="1458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6A3E5710-B393-7805-2065-89CCBE8B3026}"/>
                </a:ext>
              </a:extLst>
            </p:cNvPr>
            <p:cNvSpPr txBox="1"/>
            <p:nvPr/>
          </p:nvSpPr>
          <p:spPr>
            <a:xfrm>
              <a:off x="3942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0176D7ED-3A82-8D16-4E0E-AAEF4B135F49}"/>
                </a:ext>
              </a:extLst>
            </p:cNvPr>
            <p:cNvSpPr txBox="1"/>
            <p:nvPr/>
          </p:nvSpPr>
          <p:spPr>
            <a:xfrm>
              <a:off x="2052000" y="4644000"/>
              <a:ext cx="2016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型硅衬底</a:t>
              </a:r>
              <a:endParaRPr lang="zh-CN" altLang="en-US" sz="2200" dirty="0"/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CAA2CBD7-A228-A1E5-6883-8949BDF36AEC}"/>
                </a:ext>
              </a:extLst>
            </p:cNvPr>
            <p:cNvSpPr txBox="1"/>
            <p:nvPr/>
          </p:nvSpPr>
          <p:spPr>
            <a:xfrm>
              <a:off x="3060000" y="5400000"/>
              <a:ext cx="180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衬底引线</a:t>
              </a:r>
              <a:endParaRPr lang="zh-CN" altLang="en-US" sz="2200" dirty="0"/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9F69B54-3423-B968-A906-F4018467473B}"/>
                </a:ext>
              </a:extLst>
            </p:cNvPr>
            <p:cNvSpPr txBox="1"/>
            <p:nvPr/>
          </p:nvSpPr>
          <p:spPr>
            <a:xfrm>
              <a:off x="2520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栅极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CA498EEB-4118-6111-8E22-7082069E43F9}"/>
                </a:ext>
              </a:extLst>
            </p:cNvPr>
            <p:cNvSpPr txBox="1"/>
            <p:nvPr/>
          </p:nvSpPr>
          <p:spPr>
            <a:xfrm>
              <a:off x="3762000" y="1980000"/>
              <a:ext cx="108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漏极 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A578049F-73A1-AA67-D9A0-967F28F228C8}"/>
                </a:ext>
              </a:extLst>
            </p:cNvPr>
            <p:cNvSpPr txBox="1"/>
            <p:nvPr/>
          </p:nvSpPr>
          <p:spPr>
            <a:xfrm>
              <a:off x="4680000" y="2916000"/>
              <a:ext cx="864000" cy="43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SiO</a:t>
              </a:r>
              <a:r>
                <a:rPr kumimoji="1" lang="en-US" altLang="zh-CN" sz="20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aseline="-25000" dirty="0"/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32163FE2-7974-537D-948B-CE0698D354E8}"/>
                </a:ext>
              </a:extLst>
            </p:cNvPr>
            <p:cNvSpPr txBox="1"/>
            <p:nvPr/>
          </p:nvSpPr>
          <p:spPr>
            <a:xfrm>
              <a:off x="3042000" y="2610000"/>
              <a:ext cx="1260000" cy="52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掺杂后具有正离子的绝缘层</a:t>
              </a:r>
              <a:endParaRPr lang="zh-CN" altLang="en-US" sz="1400" dirty="0"/>
            </a:p>
          </p:txBody>
        </p: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C9CC28BD-FDAF-9D54-E341-C409F358C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6000" y="3294000"/>
              <a:ext cx="81457" cy="2632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A71583DB-7345-D8C6-035A-69B0C5E7A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000" y="3114000"/>
              <a:ext cx="180000" cy="396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455FB7DC-1478-7A41-A9E2-3BAD022389F7}"/>
                </a:ext>
              </a:extLst>
            </p:cNvPr>
            <p:cNvSpPr txBox="1"/>
            <p:nvPr/>
          </p:nvSpPr>
          <p:spPr>
            <a:xfrm>
              <a:off x="2268000" y="3384000"/>
              <a:ext cx="1584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+ + + + + </a:t>
              </a:r>
              <a:endParaRPr lang="zh-CN" altLang="en-US" dirty="0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5281D055-31FD-BF84-B7A6-1FB0B9C0DF60}"/>
                </a:ext>
              </a:extLst>
            </p:cNvPr>
            <p:cNvSpPr/>
            <p:nvPr/>
          </p:nvSpPr>
          <p:spPr>
            <a:xfrm>
              <a:off x="2358000" y="3888000"/>
              <a:ext cx="1404000" cy="144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6EC4250C-2629-ECD0-0515-A3A62E0FC1BA}"/>
                </a:ext>
              </a:extLst>
            </p:cNvPr>
            <p:cNvCxnSpPr/>
            <p:nvPr/>
          </p:nvCxnSpPr>
          <p:spPr>
            <a:xfrm>
              <a:off x="2268000" y="3888000"/>
              <a:ext cx="158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BAB0EAFC-C011-0BAD-E31F-C5E54D637276}"/>
                </a:ext>
              </a:extLst>
            </p:cNvPr>
            <p:cNvCxnSpPr>
              <a:cxnSpLocks/>
              <a:stCxn id="207" idx="0"/>
              <a:endCxn id="210" idx="2"/>
            </p:cNvCxnSpPr>
            <p:nvPr/>
          </p:nvCxnSpPr>
          <p:spPr>
            <a:xfrm>
              <a:off x="2448000" y="4050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3B6F3357-3E17-EBD3-DF68-3F35C079B102}"/>
                </a:ext>
              </a:extLst>
            </p:cNvPr>
            <p:cNvSpPr/>
            <p:nvPr/>
          </p:nvSpPr>
          <p:spPr>
            <a:xfrm>
              <a:off x="2160000" y="3726000"/>
              <a:ext cx="1800000" cy="144000"/>
            </a:xfrm>
            <a:prstGeom prst="rect">
              <a:avLst/>
            </a:prstGeom>
            <a:solidFill>
              <a:srgbClr val="FFB9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2EF2A878-42BF-2FAB-7590-F5BF196A0F38}"/>
                </a:ext>
              </a:extLst>
            </p:cNvPr>
            <p:cNvCxnSpPr>
              <a:cxnSpLocks/>
            </p:cNvCxnSpPr>
            <p:nvPr/>
          </p:nvCxnSpPr>
          <p:spPr>
            <a:xfrm>
              <a:off x="2124000" y="3708000"/>
              <a:ext cx="187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0ED25481-15F3-A799-ACF0-C3E1A438E90B}"/>
                </a:ext>
              </a:extLst>
            </p:cNvPr>
            <p:cNvCxnSpPr>
              <a:cxnSpLocks/>
              <a:endCxn id="212" idx="0"/>
            </p:cNvCxnSpPr>
            <p:nvPr/>
          </p:nvCxnSpPr>
          <p:spPr>
            <a:xfrm flipH="1">
              <a:off x="3060000" y="3808800"/>
              <a:ext cx="180607" cy="40320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E175F2D2-AA4C-C55D-8C9F-9E222766561E}"/>
                </a:ext>
              </a:extLst>
            </p:cNvPr>
            <p:cNvGrpSpPr/>
            <p:nvPr/>
          </p:nvGrpSpPr>
          <p:grpSpPr>
            <a:xfrm>
              <a:off x="2268000" y="3556800"/>
              <a:ext cx="1584000" cy="324000"/>
              <a:chOff x="1872000" y="2844000"/>
              <a:chExt cx="1584000" cy="324000"/>
            </a:xfrm>
          </p:grpSpPr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61F53BEC-8FDA-C3EB-D8E8-70FADF4F3A1E}"/>
                  </a:ext>
                </a:extLst>
              </p:cNvPr>
              <p:cNvSpPr txBox="1"/>
              <p:nvPr/>
            </p:nvSpPr>
            <p:spPr>
              <a:xfrm>
                <a:off x="1872000" y="2844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42938E35-36FD-66DF-12BD-30DA336C6D1C}"/>
                  </a:ext>
                </a:extLst>
              </p:cNvPr>
              <p:cNvSpPr txBox="1"/>
              <p:nvPr/>
            </p:nvSpPr>
            <p:spPr>
              <a:xfrm>
                <a:off x="1872000" y="2880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403D2F11-DA22-8CC3-65D5-F8554DE1B42C}"/>
                  </a:ext>
                </a:extLst>
              </p:cNvPr>
              <p:cNvSpPr txBox="1"/>
              <p:nvPr/>
            </p:nvSpPr>
            <p:spPr>
              <a:xfrm>
                <a:off x="1872000" y="2916000"/>
                <a:ext cx="1584000" cy="25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- - - - - - -</a:t>
                </a:r>
                <a:endParaRPr lang="zh-CN" altLang="en-US" sz="2000" dirty="0"/>
              </a:p>
            </p:txBody>
          </p:sp>
        </p:grp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C96F4333-7821-D5F2-E3E9-BD2997EE4898}"/>
                </a:ext>
              </a:extLst>
            </p:cNvPr>
            <p:cNvSpPr txBox="1"/>
            <p:nvPr/>
          </p:nvSpPr>
          <p:spPr>
            <a:xfrm>
              <a:off x="1080000" y="4572000"/>
              <a:ext cx="93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耗尽层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39F736F7-2802-3ED7-78A9-D97C6B63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000" y="4320000"/>
              <a:ext cx="99245" cy="252829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58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4286-574E-7165-9063-6716BC2E5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1E1984A-BBE4-C496-6E37-13AF087906B5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D67CD5D6-5254-C05C-916E-DC5C1B51A3C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DAC0DF37-10E3-ED4C-D1C3-8F82A663C41C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CFAFA20F-67CB-D1C0-DEA1-4A4CA1DD209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2D5283C6-FC7C-060E-D887-861E12530CD2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5A0BCA0-9DC4-9C7D-BAB0-DE99CA37E464}"/>
              </a:ext>
            </a:extLst>
          </p:cNvPr>
          <p:cNvSpPr txBox="1"/>
          <p:nvPr/>
        </p:nvSpPr>
        <p:spPr>
          <a:xfrm>
            <a:off x="360000" y="827142"/>
            <a:ext cx="6261836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增强型和耗尽型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衬底为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型，沟道为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所加的电压极性与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NMOS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相反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实际的电流方向为流出漏极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278BBB-B9C3-4CEF-5960-69B1195A1754}"/>
              </a:ext>
            </a:extLst>
          </p:cNvPr>
          <p:cNvSpPr txBox="1"/>
          <p:nvPr/>
        </p:nvSpPr>
        <p:spPr>
          <a:xfrm>
            <a:off x="540000" y="5976000"/>
            <a:ext cx="528179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6549E1-0001-EE24-21FD-8768B6456641}"/>
              </a:ext>
            </a:extLst>
          </p:cNvPr>
          <p:cNvSpPr txBox="1"/>
          <p:nvPr/>
        </p:nvSpPr>
        <p:spPr>
          <a:xfrm>
            <a:off x="504000" y="5220000"/>
            <a:ext cx="2389824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标准符号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F20A44-6BA9-18CB-8264-521CFA346CF4}"/>
              </a:ext>
            </a:extLst>
          </p:cNvPr>
          <p:cNvSpPr txBox="1"/>
          <p:nvPr/>
        </p:nvSpPr>
        <p:spPr>
          <a:xfrm>
            <a:off x="3456000" y="5220000"/>
            <a:ext cx="2389824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简化符号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61B4A4B-F071-7F25-FDEA-E96DB4D8D130}"/>
              </a:ext>
            </a:extLst>
          </p:cNvPr>
          <p:cNvSpPr txBox="1"/>
          <p:nvPr/>
        </p:nvSpPr>
        <p:spPr>
          <a:xfrm>
            <a:off x="6480000" y="5976000"/>
            <a:ext cx="528179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沟道耗尽型符号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691A390-2FA1-FA0F-0C1F-52C207A590F2}"/>
              </a:ext>
            </a:extLst>
          </p:cNvPr>
          <p:cNvSpPr txBox="1"/>
          <p:nvPr/>
        </p:nvSpPr>
        <p:spPr>
          <a:xfrm>
            <a:off x="6264000" y="5220000"/>
            <a:ext cx="2389824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标准符号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3522385-5875-018C-7D90-9043207B98FD}"/>
              </a:ext>
            </a:extLst>
          </p:cNvPr>
          <p:cNvSpPr txBox="1"/>
          <p:nvPr/>
        </p:nvSpPr>
        <p:spPr>
          <a:xfrm>
            <a:off x="9180000" y="5220000"/>
            <a:ext cx="2389824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简化符号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2167FB9-E329-B998-F0F5-5FB2D5DFD9C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F1571C-94D9-B9CD-7319-BAB7B81AB79B}"/>
              </a:ext>
            </a:extLst>
          </p:cNvPr>
          <p:cNvGrpSpPr/>
          <p:nvPr/>
        </p:nvGrpSpPr>
        <p:grpSpPr>
          <a:xfrm>
            <a:off x="1008000" y="3420000"/>
            <a:ext cx="1836000" cy="1865665"/>
            <a:chOff x="1332000" y="1872000"/>
            <a:chExt cx="1836000" cy="1865665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E3AE6E7-3C1F-AECD-2142-2C13E3071FCC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8CA4B65-5C5A-3C5E-1560-27C1E0903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4F0A02E-8BEB-6785-1D95-B457A756ECA0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F82E883-02DE-345E-1675-C722E6596969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8">
                  <a:extLst>
                    <a:ext uri="{FF2B5EF4-FFF2-40B4-BE49-F238E27FC236}">
                      <a16:creationId xmlns:a16="http://schemas.microsoft.com/office/drawing/2014/main" id="{522874E4-4629-2CCF-1677-7826773A9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2" name="Rectangle 8">
                  <a:extLst>
                    <a:ext uri="{FF2B5EF4-FFF2-40B4-BE49-F238E27FC236}">
                      <a16:creationId xmlns:a16="http://schemas.microsoft.com/office/drawing/2014/main" id="{415C79A2-2E3D-2F1A-6D7B-3C897C8C7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8">
                  <a:extLst>
                    <a:ext uri="{FF2B5EF4-FFF2-40B4-BE49-F238E27FC236}">
                      <a16:creationId xmlns:a16="http://schemas.microsoft.com/office/drawing/2014/main" id="{A05B016D-139F-F2BA-F4AE-6274BCC0C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3" name="Rectangle 8">
                  <a:extLst>
                    <a:ext uri="{FF2B5EF4-FFF2-40B4-BE49-F238E27FC236}">
                      <a16:creationId xmlns:a16="http://schemas.microsoft.com/office/drawing/2014/main" id="{7622E1F4-CA52-E00F-77B7-7A42A6808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8">
                  <a:extLst>
                    <a:ext uri="{FF2B5EF4-FFF2-40B4-BE49-F238E27FC236}">
                      <a16:creationId xmlns:a16="http://schemas.microsoft.com/office/drawing/2014/main" id="{318995B8-BA21-CE74-9B65-14A6BBDF3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4" name="Rectangle 8">
                  <a:extLst>
                    <a:ext uri="{FF2B5EF4-FFF2-40B4-BE49-F238E27FC236}">
                      <a16:creationId xmlns:a16="http://schemas.microsoft.com/office/drawing/2014/main" id="{A1E7BC6F-B246-C2D2-86C3-270C530F6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8">
                  <a:extLst>
                    <a:ext uri="{FF2B5EF4-FFF2-40B4-BE49-F238E27FC236}">
                      <a16:creationId xmlns:a16="http://schemas.microsoft.com/office/drawing/2014/main" id="{8DF2F529-5CA8-B5CD-0F63-71A687148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FE90B22B-19BE-5C71-B812-F3FA301BA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CE426AA-DFA6-C8E6-6A98-60A9E259FB70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E871C97-2015-F341-E330-7264F7F2A7C9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06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676AA76-D6F9-3AA5-8C3E-699C4FFDAFB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71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9F9B80E-482B-C973-4AB7-E72F2BFE1DEB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7EC6A3D-AC9D-5F4E-B5C8-2E6CC3A17C05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B34922B-AC6B-134A-19AA-F3790CA66DC1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4BBF0ED-B014-9333-E851-2158957364B4}"/>
              </a:ext>
            </a:extLst>
          </p:cNvPr>
          <p:cNvGrpSpPr/>
          <p:nvPr/>
        </p:nvGrpSpPr>
        <p:grpSpPr>
          <a:xfrm>
            <a:off x="3888000" y="3420000"/>
            <a:ext cx="1440000" cy="1865665"/>
            <a:chOff x="6480000" y="1188000"/>
            <a:chExt cx="1440000" cy="1865665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E5F71A9-A841-AAEA-A07B-070E15C1814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000" y="2124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0ADEB82-9DC6-7608-C02B-6DC350C6C113}"/>
                </a:ext>
              </a:extLst>
            </p:cNvPr>
            <p:cNvCxnSpPr>
              <a:cxnSpLocks/>
            </p:cNvCxnSpPr>
            <p:nvPr/>
          </p:nvCxnSpPr>
          <p:spPr>
            <a:xfrm>
              <a:off x="7020000" y="1836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2C79677-E255-8372-0C54-1208AB5AB20B}"/>
                </a:ext>
              </a:extLst>
            </p:cNvPr>
            <p:cNvCxnSpPr>
              <a:cxnSpLocks/>
            </p:cNvCxnSpPr>
            <p:nvPr/>
          </p:nvCxnSpPr>
          <p:spPr>
            <a:xfrm>
              <a:off x="7199999" y="183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0E39ED94-EB95-59FB-9B07-D75850412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0000" y="165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2" name="Rectangle 8">
                  <a:extLst>
                    <a:ext uri="{FF2B5EF4-FFF2-40B4-BE49-F238E27FC236}">
                      <a16:creationId xmlns:a16="http://schemas.microsoft.com/office/drawing/2014/main" id="{0E39ED94-EB95-59FB-9B07-D75850412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80000" y="1656000"/>
                  <a:ext cx="360000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15254" b="-1052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8">
                  <a:extLst>
                    <a:ext uri="{FF2B5EF4-FFF2-40B4-BE49-F238E27FC236}">
                      <a16:creationId xmlns:a16="http://schemas.microsoft.com/office/drawing/2014/main" id="{7636768E-5322-C34A-8F74-DF1F287C5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0000" y="118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3" name="Rectangle 8">
                  <a:extLst>
                    <a:ext uri="{FF2B5EF4-FFF2-40B4-BE49-F238E27FC236}">
                      <a16:creationId xmlns:a16="http://schemas.microsoft.com/office/drawing/2014/main" id="{7636768E-5322-C34A-8F74-DF1F287C55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60000" y="1188000"/>
                  <a:ext cx="360000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8">
                  <a:extLst>
                    <a:ext uri="{FF2B5EF4-FFF2-40B4-BE49-F238E27FC236}">
                      <a16:creationId xmlns:a16="http://schemas.microsoft.com/office/drawing/2014/main" id="{FBB642BE-6E88-943A-8BE1-5C7A38536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24000" y="259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Rectangle 8">
                  <a:extLst>
                    <a:ext uri="{FF2B5EF4-FFF2-40B4-BE49-F238E27FC236}">
                      <a16:creationId xmlns:a16="http://schemas.microsoft.com/office/drawing/2014/main" id="{FBB642BE-6E88-943A-8BE1-5C7A385369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24000" y="2592000"/>
                  <a:ext cx="36000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C7E033E-6998-D3D6-CF1D-97E74F96D729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1836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0D797C2-24D6-9CA6-01E1-F873F0CD26EA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2412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F2E5C36-A82B-5598-E985-848B93AB9938}"/>
                </a:ext>
              </a:extLst>
            </p:cNvPr>
            <p:cNvCxnSpPr/>
            <p:nvPr/>
          </p:nvCxnSpPr>
          <p:spPr>
            <a:xfrm>
              <a:off x="7560000" y="147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F66E3776-9B0E-F50D-70AB-8602440C96E8}"/>
                </a:ext>
              </a:extLst>
            </p:cNvPr>
            <p:cNvCxnSpPr/>
            <p:nvPr/>
          </p:nvCxnSpPr>
          <p:spPr>
            <a:xfrm>
              <a:off x="7560000" y="2412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E9482F7-3562-0C16-ABA4-3CE148F8A24D}"/>
                </a:ext>
              </a:extLst>
            </p:cNvPr>
            <p:cNvSpPr/>
            <p:nvPr/>
          </p:nvSpPr>
          <p:spPr>
            <a:xfrm>
              <a:off x="6894000" y="2070000"/>
              <a:ext cx="108761" cy="1087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64E7421-5C5F-BC15-D208-9D5D61BBA240}"/>
              </a:ext>
            </a:extLst>
          </p:cNvPr>
          <p:cNvGrpSpPr/>
          <p:nvPr/>
        </p:nvGrpSpPr>
        <p:grpSpPr>
          <a:xfrm>
            <a:off x="6768000" y="3420000"/>
            <a:ext cx="1836000" cy="1865665"/>
            <a:chOff x="1332000" y="1872000"/>
            <a:chExt cx="1836000" cy="1865665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DE21AA1-C104-C399-B819-DF8E1B4FD83A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58B264EF-3565-7DAD-A841-1EAEEE9DBE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9A5AA6B-5F6F-9230-B6B7-C3D2BBAA70ED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8B970E21-6B3A-5912-1308-C9EC2F507509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8">
                  <a:extLst>
                    <a:ext uri="{FF2B5EF4-FFF2-40B4-BE49-F238E27FC236}">
                      <a16:creationId xmlns:a16="http://schemas.microsoft.com/office/drawing/2014/main" id="{FD12A7DC-9DB8-BAD8-7F2B-CFCA568DF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7" name="Rectangle 8">
                  <a:extLst>
                    <a:ext uri="{FF2B5EF4-FFF2-40B4-BE49-F238E27FC236}">
                      <a16:creationId xmlns:a16="http://schemas.microsoft.com/office/drawing/2014/main" id="{DD4D77B9-0B7A-8E06-61C3-DEE2B385B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8">
                  <a:extLst>
                    <a:ext uri="{FF2B5EF4-FFF2-40B4-BE49-F238E27FC236}">
                      <a16:creationId xmlns:a16="http://schemas.microsoft.com/office/drawing/2014/main" id="{699D2B42-D730-CCFA-DDB0-674C1E650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8" name="Rectangle 8">
                  <a:extLst>
                    <a:ext uri="{FF2B5EF4-FFF2-40B4-BE49-F238E27FC236}">
                      <a16:creationId xmlns:a16="http://schemas.microsoft.com/office/drawing/2014/main" id="{0B7C93C6-8354-270F-64EF-F40E5357B3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8">
                  <a:extLst>
                    <a:ext uri="{FF2B5EF4-FFF2-40B4-BE49-F238E27FC236}">
                      <a16:creationId xmlns:a16="http://schemas.microsoft.com/office/drawing/2014/main" id="{4566470B-03C4-7A65-BFDF-D86ED5756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9" name="Rectangle 8">
                  <a:extLst>
                    <a:ext uri="{FF2B5EF4-FFF2-40B4-BE49-F238E27FC236}">
                      <a16:creationId xmlns:a16="http://schemas.microsoft.com/office/drawing/2014/main" id="{0E48582B-00A2-045C-F529-344F8FF23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8">
                  <a:extLst>
                    <a:ext uri="{FF2B5EF4-FFF2-40B4-BE49-F238E27FC236}">
                      <a16:creationId xmlns:a16="http://schemas.microsoft.com/office/drawing/2014/main" id="{B71EA3E8-8357-03AC-AC53-32806776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0" name="Rectangle 8">
                  <a:extLst>
                    <a:ext uri="{FF2B5EF4-FFF2-40B4-BE49-F238E27FC236}">
                      <a16:creationId xmlns:a16="http://schemas.microsoft.com/office/drawing/2014/main" id="{5ADAA06C-F4CB-272A-7280-6C93C0AC3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21EEE300-5E45-8D3C-392C-4C9811B5A3A3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75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A4A2C76A-40F2-984E-3341-E3794004B59F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515A185-961E-D02B-6D2F-7B86CC362664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80447E22-5594-9DE0-EAB7-52C6904855BC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2886DD9-177C-0B61-9167-CF29443B9926}"/>
              </a:ext>
            </a:extLst>
          </p:cNvPr>
          <p:cNvGrpSpPr/>
          <p:nvPr/>
        </p:nvGrpSpPr>
        <p:grpSpPr>
          <a:xfrm>
            <a:off x="9648000" y="3420000"/>
            <a:ext cx="1440000" cy="1865665"/>
            <a:chOff x="8280000" y="1440000"/>
            <a:chExt cx="1440000" cy="1865665"/>
          </a:xfrm>
        </p:grpSpPr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8C7DD474-CBDE-3053-9302-2D26EB4EE87B}"/>
                </a:ext>
              </a:extLst>
            </p:cNvPr>
            <p:cNvCxnSpPr>
              <a:cxnSpLocks/>
            </p:cNvCxnSpPr>
            <p:nvPr/>
          </p:nvCxnSpPr>
          <p:spPr>
            <a:xfrm>
              <a:off x="8460000" y="237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369E28A-F663-9F5B-188D-9CCA454D9642}"/>
                </a:ext>
              </a:extLst>
            </p:cNvPr>
            <p:cNvCxnSpPr>
              <a:cxnSpLocks/>
            </p:cNvCxnSpPr>
            <p:nvPr/>
          </p:nvCxnSpPr>
          <p:spPr>
            <a:xfrm>
              <a:off x="8820000" y="208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529D43A2-CB18-6F58-F1C3-1D47EFB6628A}"/>
                </a:ext>
              </a:extLst>
            </p:cNvPr>
            <p:cNvCxnSpPr>
              <a:cxnSpLocks/>
            </p:cNvCxnSpPr>
            <p:nvPr/>
          </p:nvCxnSpPr>
          <p:spPr>
            <a:xfrm>
              <a:off x="8999999" y="208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8">
                  <a:extLst>
                    <a:ext uri="{FF2B5EF4-FFF2-40B4-BE49-F238E27FC236}">
                      <a16:creationId xmlns:a16="http://schemas.microsoft.com/office/drawing/2014/main" id="{A0B280BB-1CBF-432B-ABD5-976F69377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0000" y="190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3" name="Rectangle 8">
                  <a:extLst>
                    <a:ext uri="{FF2B5EF4-FFF2-40B4-BE49-F238E27FC236}">
                      <a16:creationId xmlns:a16="http://schemas.microsoft.com/office/drawing/2014/main" id="{A0B280BB-1CBF-432B-ABD5-976F69377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0000" y="1908000"/>
                  <a:ext cx="360000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15254" b="-1052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8">
                  <a:extLst>
                    <a:ext uri="{FF2B5EF4-FFF2-40B4-BE49-F238E27FC236}">
                      <a16:creationId xmlns:a16="http://schemas.microsoft.com/office/drawing/2014/main" id="{9F01287F-963B-71F4-B2F1-4574D209D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0000" y="144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" name="Rectangle 8">
                  <a:extLst>
                    <a:ext uri="{FF2B5EF4-FFF2-40B4-BE49-F238E27FC236}">
                      <a16:creationId xmlns:a16="http://schemas.microsoft.com/office/drawing/2014/main" id="{9F01287F-963B-71F4-B2F1-4574D209D7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0000" y="1440000"/>
                  <a:ext cx="360000" cy="461665"/>
                </a:xfrm>
                <a:prstGeom prst="rect">
                  <a:avLst/>
                </a:prstGeom>
                <a:blipFill>
                  <a:blip r:embed="rId23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8">
                  <a:extLst>
                    <a:ext uri="{FF2B5EF4-FFF2-40B4-BE49-F238E27FC236}">
                      <a16:creationId xmlns:a16="http://schemas.microsoft.com/office/drawing/2014/main" id="{FAB9A510-7536-DA21-A3CB-016D67715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4000" y="2844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5" name="Rectangle 8">
                  <a:extLst>
                    <a:ext uri="{FF2B5EF4-FFF2-40B4-BE49-F238E27FC236}">
                      <a16:creationId xmlns:a16="http://schemas.microsoft.com/office/drawing/2014/main" id="{FAB9A510-7536-DA21-A3CB-016D67715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24000" y="2844000"/>
                  <a:ext cx="360000" cy="461665"/>
                </a:xfrm>
                <a:prstGeom prst="rect">
                  <a:avLst/>
                </a:prstGeom>
                <a:blipFill>
                  <a:blip r:embed="rId24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D8AA0D9-D8C3-4C8E-EE00-F5CE6D37708E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208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FDB7A95-956B-8C6A-EA1C-1426018477A2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2664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BDDF4164-F8E5-4FC6-29BD-D18E85B0A225}"/>
                </a:ext>
              </a:extLst>
            </p:cNvPr>
            <p:cNvCxnSpPr/>
            <p:nvPr/>
          </p:nvCxnSpPr>
          <p:spPr>
            <a:xfrm>
              <a:off x="9360000" y="1728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39EFE838-D3CD-8F69-C9C0-3C949E6D8FC0}"/>
                </a:ext>
              </a:extLst>
            </p:cNvPr>
            <p:cNvCxnSpPr/>
            <p:nvPr/>
          </p:nvCxnSpPr>
          <p:spPr>
            <a:xfrm>
              <a:off x="9360000" y="2664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504D6EA4-7E7E-6016-EDEB-131F1F659341}"/>
                </a:ext>
              </a:extLst>
            </p:cNvPr>
            <p:cNvSpPr/>
            <p:nvPr/>
          </p:nvSpPr>
          <p:spPr>
            <a:xfrm>
              <a:off x="8694000" y="2322000"/>
              <a:ext cx="108761" cy="10876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F52CF75-145E-37FF-EAF1-810928F9A0FC}"/>
                </a:ext>
              </a:extLst>
            </p:cNvPr>
            <p:cNvCxnSpPr>
              <a:cxnSpLocks/>
            </p:cNvCxnSpPr>
            <p:nvPr/>
          </p:nvCxnSpPr>
          <p:spPr>
            <a:xfrm>
              <a:off x="9090000" y="2088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274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B4EB-916C-0987-F928-1406F1BD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150">
            <a:extLst>
              <a:ext uri="{FF2B5EF4-FFF2-40B4-BE49-F238E27FC236}">
                <a16:creationId xmlns:a16="http://schemas.microsoft.com/office/drawing/2014/main" id="{7B9C9931-3C87-B1C2-67E6-2B792D94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00" y="828000"/>
            <a:ext cx="1199884" cy="280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91EB33-E3AB-EA93-F1A9-2184B4111FB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 </a:t>
            </a:r>
            <a:r>
              <a:rPr lang="en-US" altLang="zh-CN" sz="3000" dirty="0"/>
              <a:t>—— </a:t>
            </a:r>
            <a:r>
              <a:rPr lang="en-US" altLang="zh-CN" sz="3000" dirty="0">
                <a:solidFill>
                  <a:srgbClr val="FFFF00"/>
                </a:solidFill>
              </a:rPr>
              <a:t>NMOS </a:t>
            </a:r>
            <a:r>
              <a:rPr lang="zh-CN" altLang="en-US" sz="3000" dirty="0">
                <a:solidFill>
                  <a:srgbClr val="FFFF00"/>
                </a:solidFill>
              </a:rPr>
              <a:t>和 </a:t>
            </a:r>
            <a:r>
              <a:rPr lang="en-US" altLang="zh-CN" sz="3000" dirty="0">
                <a:solidFill>
                  <a:srgbClr val="FFFF00"/>
                </a:solidFill>
              </a:rPr>
              <a:t>PMOS </a:t>
            </a:r>
            <a:r>
              <a:rPr lang="zh-CN" altLang="en-US" sz="3000" dirty="0">
                <a:solidFill>
                  <a:srgbClr val="FFFF00"/>
                </a:solidFill>
              </a:rPr>
              <a:t>对比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545E70-95A6-1494-8790-D09D7648681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F8B5A39-5217-C523-ECE6-A81809FEAD6C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25E125AD-9C45-8E3E-CCB2-A9BB3C8B655B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C6FF7DDB-AAFA-20FB-15B8-35E4B2312A54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906C7F2D-C951-A8E4-8017-046C8D4F3D43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C4AD7F1-C540-FF6F-BA48-C57CDFE130B4}"/>
              </a:ext>
            </a:extLst>
          </p:cNvPr>
          <p:cNvSpPr txBox="1"/>
          <p:nvPr/>
        </p:nvSpPr>
        <p:spPr>
          <a:xfrm>
            <a:off x="9540000" y="3311443"/>
            <a:ext cx="360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200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B0C9F681-574F-A8C8-BAEF-F158FBF78E3F}"/>
              </a:ext>
            </a:extLst>
          </p:cNvPr>
          <p:cNvSpPr txBox="1"/>
          <p:nvPr/>
        </p:nvSpPr>
        <p:spPr>
          <a:xfrm>
            <a:off x="360000" y="827142"/>
            <a:ext cx="5400000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导电沟道是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自由电子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形成的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：电子出发处（电子源头）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：闸门作用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：电子从此处流出（漏出）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8C04C26-806C-1651-E039-20B38AEFF507}"/>
              </a:ext>
            </a:extLst>
          </p:cNvPr>
          <p:cNvGrpSpPr/>
          <p:nvPr/>
        </p:nvGrpSpPr>
        <p:grpSpPr>
          <a:xfrm>
            <a:off x="7380000" y="468000"/>
            <a:ext cx="4788000" cy="3132000"/>
            <a:chOff x="7380000" y="468000"/>
            <a:chExt cx="4788000" cy="313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8C1912-4358-ECF6-081E-B33158F15FDF}"/>
                    </a:ext>
                  </a:extLst>
                </p:cNvPr>
                <p:cNvSpPr txBox="1"/>
                <p:nvPr/>
              </p:nvSpPr>
              <p:spPr>
                <a:xfrm>
                  <a:off x="8712000" y="468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8C1912-4358-ECF6-081E-B33158F15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468000"/>
                  <a:ext cx="720000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D373A7-238E-A5EE-00E1-5979F0BF0F3F}"/>
                </a:ext>
              </a:extLst>
            </p:cNvPr>
            <p:cNvSpPr/>
            <p:nvPr/>
          </p:nvSpPr>
          <p:spPr>
            <a:xfrm>
              <a:off x="7524000" y="2124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3D503A50-9A1E-7B18-6768-AF8D3BCB1F91}"/>
                </a:ext>
              </a:extLst>
            </p:cNvPr>
            <p:cNvSpPr/>
            <p:nvPr/>
          </p:nvSpPr>
          <p:spPr>
            <a:xfrm>
              <a:off x="1004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54144985-40B0-3D1E-250A-62CE7B5EAC56}"/>
                </a:ext>
              </a:extLst>
            </p:cNvPr>
            <p:cNvSpPr/>
            <p:nvPr/>
          </p:nvSpPr>
          <p:spPr>
            <a:xfrm>
              <a:off x="1022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43E89334-FAC9-BD98-0273-E3F5E74AEB4E}"/>
                </a:ext>
              </a:extLst>
            </p:cNvPr>
            <p:cNvSpPr/>
            <p:nvPr/>
          </p:nvSpPr>
          <p:spPr>
            <a:xfrm>
              <a:off x="788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B18B2CED-DA13-26B9-6C75-C98099616F78}"/>
                </a:ext>
              </a:extLst>
            </p:cNvPr>
            <p:cNvSpPr/>
            <p:nvPr/>
          </p:nvSpPr>
          <p:spPr>
            <a:xfrm>
              <a:off x="806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287719E-A3AA-BB22-689D-E7DF04D1C11B}"/>
                </a:ext>
              </a:extLst>
            </p:cNvPr>
            <p:cNvSpPr/>
            <p:nvPr/>
          </p:nvSpPr>
          <p:spPr>
            <a:xfrm>
              <a:off x="8748000" y="2124000"/>
              <a:ext cx="1512000" cy="180000"/>
            </a:xfrm>
            <a:prstGeom prst="rect">
              <a:avLst/>
            </a:prstGeom>
            <a:solidFill>
              <a:srgbClr val="FFB9BB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BB79154-3B00-7C19-84FC-267F8B33B027}"/>
                    </a:ext>
                  </a:extLst>
                </p:cNvPr>
                <p:cNvSpPr txBox="1"/>
                <p:nvPr/>
              </p:nvSpPr>
              <p:spPr>
                <a:xfrm>
                  <a:off x="10764000" y="1368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BB79154-3B00-7C19-84FC-267F8B33B0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1368000"/>
                  <a:ext cx="100800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5352C43-17D3-A40E-83A2-2F756554D19D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000" y="1332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8C4208E-975C-7B3C-EBA1-187D79DC7C41}"/>
                    </a:ext>
                  </a:extLst>
                </p:cNvPr>
                <p:cNvSpPr txBox="1"/>
                <p:nvPr/>
              </p:nvSpPr>
              <p:spPr>
                <a:xfrm>
                  <a:off x="8386514" y="972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8C4208E-975C-7B3C-EBA1-187D79DC7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514" y="972000"/>
                  <a:ext cx="72000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45D7E39-FBCE-4C08-CC7E-8B1023234C9D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>
              <a:off x="8352000" y="1404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8A6733-C369-1F83-1414-58A66CC24D32}"/>
                </a:ext>
              </a:extLst>
            </p:cNvPr>
            <p:cNvSpPr/>
            <p:nvPr/>
          </p:nvSpPr>
          <p:spPr>
            <a:xfrm>
              <a:off x="752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2E0D2C6-48F7-22FC-9E05-6B762DE0E34E}"/>
                </a:ext>
              </a:extLst>
            </p:cNvPr>
            <p:cNvSpPr/>
            <p:nvPr/>
          </p:nvSpPr>
          <p:spPr>
            <a:xfrm>
              <a:off x="1094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3F70DE-E486-7E9A-AFAC-F00A3A87A4C6}"/>
                </a:ext>
              </a:extLst>
            </p:cNvPr>
            <p:cNvSpPr/>
            <p:nvPr/>
          </p:nvSpPr>
          <p:spPr>
            <a:xfrm>
              <a:off x="8784000" y="1872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9CDB531-1DCD-AC35-9F03-03A7985BADB0}"/>
                </a:ext>
              </a:extLst>
            </p:cNvPr>
            <p:cNvSpPr/>
            <p:nvPr/>
          </p:nvSpPr>
          <p:spPr>
            <a:xfrm>
              <a:off x="8856000" y="1728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C378AB9-67F6-5EE8-987C-E045671D9667}"/>
                </a:ext>
              </a:extLst>
            </p:cNvPr>
            <p:cNvSpPr/>
            <p:nvPr/>
          </p:nvSpPr>
          <p:spPr>
            <a:xfrm>
              <a:off x="806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A08755-AAFB-1B99-73CC-7E55D8360EE7}"/>
                </a:ext>
              </a:extLst>
            </p:cNvPr>
            <p:cNvSpPr/>
            <p:nvPr/>
          </p:nvSpPr>
          <p:spPr>
            <a:xfrm>
              <a:off x="1022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99283D5-D349-3DA8-D9DF-4146AD137AD3}"/>
                </a:ext>
              </a:extLst>
            </p:cNvPr>
            <p:cNvSpPr/>
            <p:nvPr/>
          </p:nvSpPr>
          <p:spPr>
            <a:xfrm>
              <a:off x="8856000" y="3132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F88A2CB-1B2F-D869-A280-B653FAFA63D8}"/>
                </a:ext>
              </a:extLst>
            </p:cNvPr>
            <p:cNvCxnSpPr>
              <a:cxnSpLocks/>
              <a:stCxn id="29" idx="0"/>
              <a:endCxn id="24" idx="0"/>
            </p:cNvCxnSpPr>
            <p:nvPr/>
          </p:nvCxnSpPr>
          <p:spPr>
            <a:xfrm>
              <a:off x="9504000" y="1332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D3DF139-0B97-CA43-0124-B406D62DCDEE}"/>
                </a:ext>
              </a:extLst>
            </p:cNvPr>
            <p:cNvSpPr/>
            <p:nvPr/>
          </p:nvSpPr>
          <p:spPr>
            <a:xfrm>
              <a:off x="943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75180EA-B59D-A813-92A3-D8C512F8E5FA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842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716A67D-F561-5798-AFE0-14CD62EB12D9}"/>
                </a:ext>
              </a:extLst>
            </p:cNvPr>
            <p:cNvSpPr/>
            <p:nvPr/>
          </p:nvSpPr>
          <p:spPr>
            <a:xfrm>
              <a:off x="835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F16664-7098-DE48-75F0-4F9F233EF5D2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058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F55D2BB-0EC2-F221-F074-2B3667ED10A0}"/>
                </a:ext>
              </a:extLst>
            </p:cNvPr>
            <p:cNvSpPr/>
            <p:nvPr/>
          </p:nvSpPr>
          <p:spPr>
            <a:xfrm>
              <a:off x="1051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866539F-20F4-DDF0-FD55-89183B664773}"/>
                </a:ext>
              </a:extLst>
            </p:cNvPr>
            <p:cNvCxnSpPr>
              <a:cxnSpLocks/>
              <a:stCxn id="27" idx="2"/>
              <a:endCxn id="41" idx="4"/>
            </p:cNvCxnSpPr>
            <p:nvPr/>
          </p:nvCxnSpPr>
          <p:spPr>
            <a:xfrm>
              <a:off x="9504000" y="3312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2AA0415-F2BD-A821-F99B-E00276C0C075}"/>
                </a:ext>
              </a:extLst>
            </p:cNvPr>
            <p:cNvSpPr txBox="1"/>
            <p:nvPr/>
          </p:nvSpPr>
          <p:spPr>
            <a:xfrm>
              <a:off x="8064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DE87100-0374-F9B5-F5CA-688726BF4EFB}"/>
                </a:ext>
              </a:extLst>
            </p:cNvPr>
            <p:cNvSpPr txBox="1"/>
            <p:nvPr/>
          </p:nvSpPr>
          <p:spPr>
            <a:xfrm>
              <a:off x="7480405" y="2753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C667B6-90DA-C980-F543-5470C480D1E3}"/>
                </a:ext>
              </a:extLst>
            </p:cNvPr>
            <p:cNvSpPr txBox="1"/>
            <p:nvPr/>
          </p:nvSpPr>
          <p:spPr>
            <a:xfrm>
              <a:off x="10200426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BA848BE-15BE-803B-3092-E11BF60CB503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900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57850AD-F0E3-0BD9-5F5F-0F3D9D5ADF9A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900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7EE9D1A-C07F-5312-40BD-84A168E4311A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3528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ED1BFF4-4E97-F423-0C4F-66E84D38196B}"/>
                </a:ext>
              </a:extLst>
            </p:cNvPr>
            <p:cNvSpPr/>
            <p:nvPr/>
          </p:nvSpPr>
          <p:spPr>
            <a:xfrm>
              <a:off x="9432000" y="3456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1729E8-77FE-14C0-5AB4-F642AD398C6D}"/>
                </a:ext>
              </a:extLst>
            </p:cNvPr>
            <p:cNvSpPr txBox="1"/>
            <p:nvPr/>
          </p:nvSpPr>
          <p:spPr>
            <a:xfrm>
              <a:off x="9540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29F7632-8195-9F3A-499D-766A8883A81B}"/>
                </a:ext>
              </a:extLst>
            </p:cNvPr>
            <p:cNvSpPr/>
            <p:nvPr/>
          </p:nvSpPr>
          <p:spPr>
            <a:xfrm>
              <a:off x="8998514" y="1296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82480E9-5660-C9A3-7995-A66C56A85644}"/>
                </a:ext>
              </a:extLst>
            </p:cNvPr>
            <p:cNvCxnSpPr>
              <a:cxnSpLocks/>
            </p:cNvCxnSpPr>
            <p:nvPr/>
          </p:nvCxnSpPr>
          <p:spPr>
            <a:xfrm>
              <a:off x="8998514" y="1278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78F8C4C-324E-7CD9-13C5-52F93FCD8BE5}"/>
                </a:ext>
              </a:extLst>
            </p:cNvPr>
            <p:cNvCxnSpPr>
              <a:cxnSpLocks/>
            </p:cNvCxnSpPr>
            <p:nvPr/>
          </p:nvCxnSpPr>
          <p:spPr>
            <a:xfrm>
              <a:off x="9142514" y="1188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9BB0193-D6F4-4BAD-E8E6-9E708E5F0BB9}"/>
                </a:ext>
              </a:extLst>
            </p:cNvPr>
            <p:cNvSpPr/>
            <p:nvPr/>
          </p:nvSpPr>
          <p:spPr>
            <a:xfrm>
              <a:off x="9324000" y="792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3FB10FA-49CD-5226-57CB-74B3EDA3372A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774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091D772-CFC3-568A-36CD-7CD07726B9FD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00" y="684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67F0F1C-E434-0DFB-AEBA-8F8A4FD794F5}"/>
                </a:ext>
              </a:extLst>
            </p:cNvPr>
            <p:cNvSpPr/>
            <p:nvPr/>
          </p:nvSpPr>
          <p:spPr>
            <a:xfrm>
              <a:off x="8352000" y="82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0AEFF7DB-F467-E2DF-2E0B-8F9D7D693518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527533E-EF39-343F-910E-0D1D6BD0683A}"/>
                </a:ext>
              </a:extLst>
            </p:cNvPr>
            <p:cNvSpPr txBox="1"/>
            <p:nvPr/>
          </p:nvSpPr>
          <p:spPr>
            <a:xfrm>
              <a:off x="1022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5AF57BD-87A7-B23B-4823-2561A4A6DE24}"/>
                </a:ext>
              </a:extLst>
            </p:cNvPr>
            <p:cNvSpPr txBox="1"/>
            <p:nvPr/>
          </p:nvSpPr>
          <p:spPr>
            <a:xfrm>
              <a:off x="806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BA606EB-FD42-F4ED-BCB6-3B0E23B1BFCD}"/>
                </a:ext>
              </a:extLst>
            </p:cNvPr>
            <p:cNvCxnSpPr>
              <a:cxnSpLocks/>
            </p:cNvCxnSpPr>
            <p:nvPr/>
          </p:nvCxnSpPr>
          <p:spPr>
            <a:xfrm>
              <a:off x="9756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27C35F1-963A-2DFD-2A07-7647C8D4B71F}"/>
                </a:ext>
              </a:extLst>
            </p:cNvPr>
            <p:cNvCxnSpPr>
              <a:cxnSpLocks/>
            </p:cNvCxnSpPr>
            <p:nvPr/>
          </p:nvCxnSpPr>
          <p:spPr>
            <a:xfrm>
              <a:off x="9252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5FE5CF7-3B34-71DF-EC78-AD3EAD7E6C3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B33094C-A9ED-F312-90CA-4AFC9F866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顶角 56">
              <a:extLst>
                <a:ext uri="{FF2B5EF4-FFF2-40B4-BE49-F238E27FC236}">
                  <a16:creationId xmlns:a16="http://schemas.microsoft.com/office/drawing/2014/main" id="{776F8322-935F-A23B-2691-7599F54F8C04}"/>
                </a:ext>
              </a:extLst>
            </p:cNvPr>
            <p:cNvSpPr/>
            <p:nvPr/>
          </p:nvSpPr>
          <p:spPr>
            <a:xfrm>
              <a:off x="8784000" y="2268000"/>
              <a:ext cx="144000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824BDFB-7BE2-B89E-3F21-F4F023552A7F}"/>
                </a:ext>
              </a:extLst>
            </p:cNvPr>
            <p:cNvSpPr/>
            <p:nvPr/>
          </p:nvSpPr>
          <p:spPr>
            <a:xfrm>
              <a:off x="8802264" y="2286000"/>
              <a:ext cx="1403962" cy="12509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28E6B3A-E110-FEF0-8138-D0811C90D41B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>
              <a:off x="8964000" y="2430557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E2768D4-529B-EA31-BDA6-0A626BA3E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0000" y="2196000"/>
              <a:ext cx="198001" cy="549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B371B33-63E3-546E-588A-DA60917D67F5}"/>
                </a:ext>
              </a:extLst>
            </p:cNvPr>
            <p:cNvSpPr txBox="1"/>
            <p:nvPr/>
          </p:nvSpPr>
          <p:spPr>
            <a:xfrm>
              <a:off x="8460000" y="2736000"/>
              <a:ext cx="208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型（感生）沟道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EA7DA421-24B4-1C58-4396-8C98FCB5793E}"/>
                    </a:ext>
                  </a:extLst>
                </p:cNvPr>
                <p:cNvSpPr txBox="1"/>
                <p:nvPr/>
              </p:nvSpPr>
              <p:spPr>
                <a:xfrm>
                  <a:off x="11016000" y="504000"/>
                  <a:ext cx="1152000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00B05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EA7DA421-24B4-1C58-4396-8C98FCB57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000" y="504000"/>
                  <a:ext cx="1152000" cy="7694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C8E5112-F085-EC6C-F56A-95622B891C63}"/>
                </a:ext>
              </a:extLst>
            </p:cNvPr>
            <p:cNvSpPr/>
            <p:nvPr/>
          </p:nvSpPr>
          <p:spPr>
            <a:xfrm>
              <a:off x="8964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FAA74F42-9C92-3EBC-15FB-BE8F13C7FBB7}"/>
                </a:ext>
              </a:extLst>
            </p:cNvPr>
            <p:cNvSpPr/>
            <p:nvPr/>
          </p:nvSpPr>
          <p:spPr>
            <a:xfrm>
              <a:off x="9215999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B97C6E4A-E7EA-CDBE-98C0-DF1C92679DC0}"/>
                </a:ext>
              </a:extLst>
            </p:cNvPr>
            <p:cNvSpPr/>
            <p:nvPr/>
          </p:nvSpPr>
          <p:spPr>
            <a:xfrm>
              <a:off x="9468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A83B7772-AC09-A6D3-0BF0-2E85E96B6A53}"/>
                </a:ext>
              </a:extLst>
            </p:cNvPr>
            <p:cNvSpPr/>
            <p:nvPr/>
          </p:nvSpPr>
          <p:spPr>
            <a:xfrm>
              <a:off x="9720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CBE059D7-9439-E06E-58C7-9B316418994F}"/>
                </a:ext>
              </a:extLst>
            </p:cNvPr>
            <p:cNvSpPr/>
            <p:nvPr/>
          </p:nvSpPr>
          <p:spPr>
            <a:xfrm>
              <a:off x="9972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F250D96A-53FE-B8DE-8445-28C6F45DFD15}"/>
                </a:ext>
              </a:extLst>
            </p:cNvPr>
            <p:cNvGrpSpPr/>
            <p:nvPr/>
          </p:nvGrpSpPr>
          <p:grpSpPr>
            <a:xfrm>
              <a:off x="9468000" y="2232000"/>
              <a:ext cx="576000" cy="541777"/>
              <a:chOff x="9468000" y="2232000"/>
              <a:chExt cx="576000" cy="541777"/>
            </a:xfrm>
          </p:grpSpPr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B8A89B4C-4ABB-D60F-60E5-527ED82E1A5B}"/>
                  </a:ext>
                </a:extLst>
              </p:cNvPr>
              <p:cNvSpPr txBox="1"/>
              <p:nvPr/>
            </p:nvSpPr>
            <p:spPr>
              <a:xfrm>
                <a:off x="9468000" y="2466000"/>
                <a:ext cx="57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B54EA3CE-C53F-B558-6991-D7AAE83CF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2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B6C48DBC-44A3-C040-1AF5-986573A406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46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F33DC43F-6A3D-7D3C-6FF7-8D893C1748D1}"/>
              </a:ext>
            </a:extLst>
          </p:cNvPr>
          <p:cNvGrpSpPr/>
          <p:nvPr/>
        </p:nvGrpSpPr>
        <p:grpSpPr>
          <a:xfrm>
            <a:off x="7380000" y="3600000"/>
            <a:ext cx="4788000" cy="3274330"/>
            <a:chOff x="7380000" y="3600000"/>
            <a:chExt cx="4788000" cy="3274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489689B-46D5-81F8-26BE-95F818E10240}"/>
                    </a:ext>
                  </a:extLst>
                </p:cNvPr>
                <p:cNvSpPr txBox="1"/>
                <p:nvPr/>
              </p:nvSpPr>
              <p:spPr>
                <a:xfrm>
                  <a:off x="8712000" y="360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489689B-46D5-81F8-26BE-95F818E10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3600000"/>
                  <a:ext cx="720000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61889A3-0C4C-E006-3E2A-44C3F153D4A5}"/>
                </a:ext>
              </a:extLst>
            </p:cNvPr>
            <p:cNvSpPr/>
            <p:nvPr/>
          </p:nvSpPr>
          <p:spPr>
            <a:xfrm>
              <a:off x="7524000" y="5256000"/>
              <a:ext cx="3960000" cy="1008000"/>
            </a:xfrm>
            <a:prstGeom prst="rect">
              <a:avLst/>
            </a:prstGeom>
            <a:solidFill>
              <a:srgbClr val="FFB9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: 圆顶角 64">
              <a:extLst>
                <a:ext uri="{FF2B5EF4-FFF2-40B4-BE49-F238E27FC236}">
                  <a16:creationId xmlns:a16="http://schemas.microsoft.com/office/drawing/2014/main" id="{A7C40F71-2C58-0E56-EE16-0B827D922944}"/>
                </a:ext>
              </a:extLst>
            </p:cNvPr>
            <p:cNvSpPr/>
            <p:nvPr/>
          </p:nvSpPr>
          <p:spPr>
            <a:xfrm>
              <a:off x="1004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顶角 65">
              <a:extLst>
                <a:ext uri="{FF2B5EF4-FFF2-40B4-BE49-F238E27FC236}">
                  <a16:creationId xmlns:a16="http://schemas.microsoft.com/office/drawing/2014/main" id="{698A871B-640F-1E33-3153-65C85336D41C}"/>
                </a:ext>
              </a:extLst>
            </p:cNvPr>
            <p:cNvSpPr/>
            <p:nvPr/>
          </p:nvSpPr>
          <p:spPr>
            <a:xfrm>
              <a:off x="1022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A7E8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顶角 66">
              <a:extLst>
                <a:ext uri="{FF2B5EF4-FFF2-40B4-BE49-F238E27FC236}">
                  <a16:creationId xmlns:a16="http://schemas.microsoft.com/office/drawing/2014/main" id="{6EA3ECD4-0AC0-3FB5-3968-7C70E3155AFC}"/>
                </a:ext>
              </a:extLst>
            </p:cNvPr>
            <p:cNvSpPr/>
            <p:nvPr/>
          </p:nvSpPr>
          <p:spPr>
            <a:xfrm>
              <a:off x="788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顶角 67">
              <a:extLst>
                <a:ext uri="{FF2B5EF4-FFF2-40B4-BE49-F238E27FC236}">
                  <a16:creationId xmlns:a16="http://schemas.microsoft.com/office/drawing/2014/main" id="{AA65ED0B-3FD3-B27F-3B72-16EACD3B3D6A}"/>
                </a:ext>
              </a:extLst>
            </p:cNvPr>
            <p:cNvSpPr/>
            <p:nvPr/>
          </p:nvSpPr>
          <p:spPr>
            <a:xfrm>
              <a:off x="806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A7E8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E7E443F-581D-8FFE-0610-E4C406039B02}"/>
                </a:ext>
              </a:extLst>
            </p:cNvPr>
            <p:cNvSpPr/>
            <p:nvPr/>
          </p:nvSpPr>
          <p:spPr>
            <a:xfrm>
              <a:off x="8748000" y="5256000"/>
              <a:ext cx="1512000" cy="180000"/>
            </a:xfrm>
            <a:prstGeom prst="rect">
              <a:avLst/>
            </a:prstGeom>
            <a:solidFill>
              <a:srgbClr val="A7E8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9379A26-DDB1-AF5A-C188-3727E586C40D}"/>
                    </a:ext>
                  </a:extLst>
                </p:cNvPr>
                <p:cNvSpPr txBox="1"/>
                <p:nvPr/>
              </p:nvSpPr>
              <p:spPr>
                <a:xfrm>
                  <a:off x="10764000" y="4500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&lt;0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9379A26-DDB1-AF5A-C188-3727E586C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4500000"/>
                  <a:ext cx="1008000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0F470B1-9608-7D88-2E27-B4D601FD143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000" y="4464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973F7DB1-89A6-F8BB-7845-C811ADFE8E96}"/>
                    </a:ext>
                  </a:extLst>
                </p:cNvPr>
                <p:cNvSpPr txBox="1"/>
                <p:nvPr/>
              </p:nvSpPr>
              <p:spPr>
                <a:xfrm>
                  <a:off x="8387038" y="4103674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973F7DB1-89A6-F8BB-7845-C811ADFE8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038" y="4103674"/>
                  <a:ext cx="720000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2A13066-076D-CC62-E6C2-91922AAEE319}"/>
                </a:ext>
              </a:extLst>
            </p:cNvPr>
            <p:cNvCxnSpPr>
              <a:cxnSpLocks/>
              <a:stCxn id="85" idx="2"/>
              <a:endCxn id="83" idx="6"/>
            </p:cNvCxnSpPr>
            <p:nvPr/>
          </p:nvCxnSpPr>
          <p:spPr>
            <a:xfrm>
              <a:off x="8352000" y="4536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65580BF-F9D5-39AE-ECFD-5F2C278F6596}"/>
                </a:ext>
              </a:extLst>
            </p:cNvPr>
            <p:cNvSpPr txBox="1"/>
            <p:nvPr/>
          </p:nvSpPr>
          <p:spPr>
            <a:xfrm>
              <a:off x="9540000" y="6443443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AA7D256-9F61-1AD7-204D-B50BF4246298}"/>
                </a:ext>
              </a:extLst>
            </p:cNvPr>
            <p:cNvSpPr/>
            <p:nvPr/>
          </p:nvSpPr>
          <p:spPr>
            <a:xfrm>
              <a:off x="752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0285556-7384-49CB-285B-7499A733EED7}"/>
                </a:ext>
              </a:extLst>
            </p:cNvPr>
            <p:cNvSpPr/>
            <p:nvPr/>
          </p:nvSpPr>
          <p:spPr>
            <a:xfrm>
              <a:off x="1094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827AD2B-37A3-2672-A9CF-3F2D6A24478E}"/>
                </a:ext>
              </a:extLst>
            </p:cNvPr>
            <p:cNvSpPr/>
            <p:nvPr/>
          </p:nvSpPr>
          <p:spPr>
            <a:xfrm>
              <a:off x="8784000" y="5004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D993A1B-B004-F40B-25C6-E14A49B899E7}"/>
                </a:ext>
              </a:extLst>
            </p:cNvPr>
            <p:cNvSpPr/>
            <p:nvPr/>
          </p:nvSpPr>
          <p:spPr>
            <a:xfrm>
              <a:off x="8856000" y="4860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7E6CE12-8AAB-1DA7-1E30-B580B5E2E621}"/>
                </a:ext>
              </a:extLst>
            </p:cNvPr>
            <p:cNvSpPr/>
            <p:nvPr/>
          </p:nvSpPr>
          <p:spPr>
            <a:xfrm>
              <a:off x="806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9765DDB-1CC0-FA09-0758-93A9CC021724}"/>
                </a:ext>
              </a:extLst>
            </p:cNvPr>
            <p:cNvSpPr/>
            <p:nvPr/>
          </p:nvSpPr>
          <p:spPr>
            <a:xfrm>
              <a:off x="1022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D8615DF1-18B0-CD81-58DD-75AB583CB2A8}"/>
                </a:ext>
              </a:extLst>
            </p:cNvPr>
            <p:cNvSpPr/>
            <p:nvPr/>
          </p:nvSpPr>
          <p:spPr>
            <a:xfrm>
              <a:off x="8856000" y="6264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1227300-3179-B523-0083-75881C5EB40E}"/>
                </a:ext>
              </a:extLst>
            </p:cNvPr>
            <p:cNvCxnSpPr>
              <a:cxnSpLocks/>
              <a:stCxn id="83" idx="0"/>
              <a:endCxn id="78" idx="0"/>
            </p:cNvCxnSpPr>
            <p:nvPr/>
          </p:nvCxnSpPr>
          <p:spPr>
            <a:xfrm>
              <a:off x="9504000" y="4464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5B0EFC3-7EE9-9AA9-CE76-EF2B524DD3EE}"/>
                </a:ext>
              </a:extLst>
            </p:cNvPr>
            <p:cNvSpPr/>
            <p:nvPr/>
          </p:nvSpPr>
          <p:spPr>
            <a:xfrm>
              <a:off x="943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8928871-42E1-0CCB-9563-347A62AACBCA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842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6EBA7E04-3A1F-8454-65E5-849B6618F349}"/>
                </a:ext>
              </a:extLst>
            </p:cNvPr>
            <p:cNvSpPr/>
            <p:nvPr/>
          </p:nvSpPr>
          <p:spPr>
            <a:xfrm>
              <a:off x="835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9B3D93E6-A9D7-E290-2AC3-E8BBB6F06BE5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058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D168548-6823-5BE0-B2B9-36E9278C7298}"/>
                </a:ext>
              </a:extLst>
            </p:cNvPr>
            <p:cNvSpPr/>
            <p:nvPr/>
          </p:nvSpPr>
          <p:spPr>
            <a:xfrm>
              <a:off x="1051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383CC17-4DCB-343E-6EB0-AB892A640971}"/>
                </a:ext>
              </a:extLst>
            </p:cNvPr>
            <p:cNvCxnSpPr>
              <a:cxnSpLocks/>
              <a:stCxn id="81" idx="2"/>
              <a:endCxn id="95" idx="4"/>
            </p:cNvCxnSpPr>
            <p:nvPr/>
          </p:nvCxnSpPr>
          <p:spPr>
            <a:xfrm>
              <a:off x="9504000" y="6444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40C934F-97CC-26C5-73D2-E14B227038FB}"/>
                </a:ext>
              </a:extLst>
            </p:cNvPr>
            <p:cNvSpPr txBox="1"/>
            <p:nvPr/>
          </p:nvSpPr>
          <p:spPr>
            <a:xfrm>
              <a:off x="8064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14B292A0-DC9D-246B-79AC-0DD2BEBFD0D7}"/>
                </a:ext>
              </a:extLst>
            </p:cNvPr>
            <p:cNvSpPr txBox="1"/>
            <p:nvPr/>
          </p:nvSpPr>
          <p:spPr>
            <a:xfrm>
              <a:off x="7488000" y="5885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200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6FE78B3-7C84-4159-A49A-5D4051966478}"/>
                </a:ext>
              </a:extLst>
            </p:cNvPr>
            <p:cNvSpPr txBox="1"/>
            <p:nvPr/>
          </p:nvSpPr>
          <p:spPr>
            <a:xfrm>
              <a:off x="10200426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35DFFF9-3F7E-C2B4-1A96-A67FEA5E4509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4032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83ADC15-1780-E2EE-3178-B1A8D0C31CBF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4032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901EE122-3363-96B0-63F5-62B53BED3721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6660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39FE449-AE0E-CB62-4BB7-40DB95574BDB}"/>
                </a:ext>
              </a:extLst>
            </p:cNvPr>
            <p:cNvSpPr/>
            <p:nvPr/>
          </p:nvSpPr>
          <p:spPr>
            <a:xfrm>
              <a:off x="9432000" y="658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7110B336-B86C-495B-4B3A-299E844C9B7E}"/>
                </a:ext>
              </a:extLst>
            </p:cNvPr>
            <p:cNvSpPr txBox="1"/>
            <p:nvPr/>
          </p:nvSpPr>
          <p:spPr>
            <a:xfrm>
              <a:off x="9540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B1FDB71-018A-4F3E-51E3-76512962DABB}"/>
                </a:ext>
              </a:extLst>
            </p:cNvPr>
            <p:cNvSpPr/>
            <p:nvPr/>
          </p:nvSpPr>
          <p:spPr>
            <a:xfrm>
              <a:off x="8999038" y="4428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0008D780-E608-04A6-FB89-156BA9A9BD4E}"/>
                </a:ext>
              </a:extLst>
            </p:cNvPr>
            <p:cNvCxnSpPr>
              <a:cxnSpLocks/>
            </p:cNvCxnSpPr>
            <p:nvPr/>
          </p:nvCxnSpPr>
          <p:spPr>
            <a:xfrm>
              <a:off x="8999038" y="4319674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74291689-ECC7-3ABD-0B1C-1DEB4AB99C4E}"/>
                </a:ext>
              </a:extLst>
            </p:cNvPr>
            <p:cNvCxnSpPr>
              <a:cxnSpLocks/>
            </p:cNvCxnSpPr>
            <p:nvPr/>
          </p:nvCxnSpPr>
          <p:spPr>
            <a:xfrm>
              <a:off x="9143038" y="4409674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104737A-47C4-2029-DCBD-DB0CAA2F124F}"/>
                </a:ext>
              </a:extLst>
            </p:cNvPr>
            <p:cNvSpPr/>
            <p:nvPr/>
          </p:nvSpPr>
          <p:spPr>
            <a:xfrm>
              <a:off x="9324000" y="392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7ADCFF9A-28BC-F290-C76C-E9B3048BBEDC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3815674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8D59CD1C-FDB8-6937-70C4-474C4D0B216F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00" y="3905674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0584CDD-55EC-2D67-E30B-CE264D917FAC}"/>
                </a:ext>
              </a:extLst>
            </p:cNvPr>
            <p:cNvSpPr/>
            <p:nvPr/>
          </p:nvSpPr>
          <p:spPr>
            <a:xfrm>
              <a:off x="8352000" y="3960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951B7DDE-5050-2730-D307-8E812D348DA5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37D0399-C00E-54EE-3A2B-670AECBA95C0}"/>
                </a:ext>
              </a:extLst>
            </p:cNvPr>
            <p:cNvSpPr txBox="1"/>
            <p:nvPr/>
          </p:nvSpPr>
          <p:spPr>
            <a:xfrm>
              <a:off x="1022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FE897FCD-379E-4A74-C51D-3AE2AE804475}"/>
                </a:ext>
              </a:extLst>
            </p:cNvPr>
            <p:cNvSpPr txBox="1"/>
            <p:nvPr/>
          </p:nvSpPr>
          <p:spPr>
            <a:xfrm>
              <a:off x="806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2574DD3-B35C-AD4F-1AD5-53B0080F9F46}"/>
                </a:ext>
              </a:extLst>
            </p:cNvPr>
            <p:cNvCxnSpPr>
              <a:cxnSpLocks/>
            </p:cNvCxnSpPr>
            <p:nvPr/>
          </p:nvCxnSpPr>
          <p:spPr>
            <a:xfrm>
              <a:off x="9756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B5978B0B-76CA-AD1E-837D-6E4D968DF1EC}"/>
                </a:ext>
              </a:extLst>
            </p:cNvPr>
            <p:cNvCxnSpPr>
              <a:cxnSpLocks/>
            </p:cNvCxnSpPr>
            <p:nvPr/>
          </p:nvCxnSpPr>
          <p:spPr>
            <a:xfrm>
              <a:off x="9252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626DD5AD-B899-4855-F07C-102C41812EE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131F91EC-7CE1-A25B-0B68-2F372B9D78E4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: 圆顶角 110">
              <a:extLst>
                <a:ext uri="{FF2B5EF4-FFF2-40B4-BE49-F238E27FC236}">
                  <a16:creationId xmlns:a16="http://schemas.microsoft.com/office/drawing/2014/main" id="{4C026069-82A8-7BEB-3A20-CA8123BDE8D6}"/>
                </a:ext>
              </a:extLst>
            </p:cNvPr>
            <p:cNvSpPr/>
            <p:nvPr/>
          </p:nvSpPr>
          <p:spPr>
            <a:xfrm>
              <a:off x="8784000" y="5400000"/>
              <a:ext cx="144000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C93D16B-76C5-3CC7-F345-EE31D1C8A012}"/>
                </a:ext>
              </a:extLst>
            </p:cNvPr>
            <p:cNvSpPr/>
            <p:nvPr/>
          </p:nvSpPr>
          <p:spPr>
            <a:xfrm>
              <a:off x="8802264" y="5418000"/>
              <a:ext cx="1403962" cy="12509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298F56BD-50A2-31C7-20F0-38DF2392B49F}"/>
                </a:ext>
              </a:extLst>
            </p:cNvPr>
            <p:cNvCxnSpPr>
              <a:cxnSpLocks/>
              <a:stCxn id="67" idx="0"/>
              <a:endCxn id="65" idx="2"/>
            </p:cNvCxnSpPr>
            <p:nvPr/>
          </p:nvCxnSpPr>
          <p:spPr>
            <a:xfrm>
              <a:off x="8964000" y="5562557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CC7727F-EA94-0EC7-3888-9E5FFD458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0000" y="5328000"/>
              <a:ext cx="198000" cy="550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088C652-5A13-1BB3-7070-3F44675BEA2B}"/>
                </a:ext>
              </a:extLst>
            </p:cNvPr>
            <p:cNvSpPr txBox="1"/>
            <p:nvPr/>
          </p:nvSpPr>
          <p:spPr>
            <a:xfrm>
              <a:off x="8460000" y="5868000"/>
              <a:ext cx="208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型（感生）沟道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BA3DC95D-5174-D91A-C76C-62B05998F217}"/>
                    </a:ext>
                  </a:extLst>
                </p:cNvPr>
                <p:cNvSpPr txBox="1"/>
                <p:nvPr/>
              </p:nvSpPr>
              <p:spPr>
                <a:xfrm>
                  <a:off x="11016000" y="3636000"/>
                  <a:ext cx="1152000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kumimoji="1"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BA3DC95D-5174-D91A-C76C-62B05998F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000" y="3636000"/>
                  <a:ext cx="1152000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12E19D85-2411-A6A5-E7FB-458CA08542CC}"/>
                </a:ext>
              </a:extLst>
            </p:cNvPr>
            <p:cNvSpPr/>
            <p:nvPr/>
          </p:nvSpPr>
          <p:spPr>
            <a:xfrm>
              <a:off x="8964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942518AE-93A7-6BE0-BFC7-09DAD60F1CD0}"/>
                </a:ext>
              </a:extLst>
            </p:cNvPr>
            <p:cNvSpPr/>
            <p:nvPr/>
          </p:nvSpPr>
          <p:spPr>
            <a:xfrm>
              <a:off x="9216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F20BBE97-66D5-73A1-F638-BBE85C678A68}"/>
                </a:ext>
              </a:extLst>
            </p:cNvPr>
            <p:cNvSpPr/>
            <p:nvPr/>
          </p:nvSpPr>
          <p:spPr>
            <a:xfrm>
              <a:off x="9468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5BB94F08-2B48-F353-96C8-571BB14DCC75}"/>
                </a:ext>
              </a:extLst>
            </p:cNvPr>
            <p:cNvSpPr/>
            <p:nvPr/>
          </p:nvSpPr>
          <p:spPr>
            <a:xfrm>
              <a:off x="9720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2C885DB1-845A-8566-ADE8-62E22AC5A916}"/>
                </a:ext>
              </a:extLst>
            </p:cNvPr>
            <p:cNvSpPr/>
            <p:nvPr/>
          </p:nvSpPr>
          <p:spPr>
            <a:xfrm>
              <a:off x="9972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C319F67B-5D4D-00CA-705E-2F0FFF9DF154}"/>
                </a:ext>
              </a:extLst>
            </p:cNvPr>
            <p:cNvGrpSpPr/>
            <p:nvPr/>
          </p:nvGrpSpPr>
          <p:grpSpPr>
            <a:xfrm>
              <a:off x="9468000" y="5364000"/>
              <a:ext cx="576000" cy="541777"/>
              <a:chOff x="9468000" y="2232000"/>
              <a:chExt cx="576000" cy="541777"/>
            </a:xfrm>
          </p:grpSpPr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6A6E8534-892E-510D-A9A7-66432D3EC9B7}"/>
                  </a:ext>
                </a:extLst>
              </p:cNvPr>
              <p:cNvSpPr txBox="1"/>
              <p:nvPr/>
            </p:nvSpPr>
            <p:spPr>
              <a:xfrm>
                <a:off x="9468000" y="2466000"/>
                <a:ext cx="57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空穴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6B84119F-633D-2BA1-805C-7D6ECB0BF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2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5A637523-EB76-481D-3E96-066A27505C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46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39D958AF-491C-F653-7AFC-08D804EA1C9F}"/>
              </a:ext>
            </a:extLst>
          </p:cNvPr>
          <p:cNvSpPr txBox="1"/>
          <p:nvPr/>
        </p:nvSpPr>
        <p:spPr>
          <a:xfrm>
            <a:off x="360000" y="3958132"/>
            <a:ext cx="5400000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导电沟道是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空穴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形成的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：空穴出发处（空穴源头）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：闸门作用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：空穴从此处流出（漏出）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9" name="图片 158">
            <a:extLst>
              <a:ext uri="{FF2B5EF4-FFF2-40B4-BE49-F238E27FC236}">
                <a16:creationId xmlns:a16="http://schemas.microsoft.com/office/drawing/2014/main" id="{E8F60687-4397-3407-9B76-EF22C640FA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00" y="3960000"/>
            <a:ext cx="1190865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2C49F-C0DB-EA87-A0A4-E8B2A1D303D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 </a:t>
            </a:r>
            <a:r>
              <a:rPr lang="en-US" altLang="zh-CN" sz="3000" dirty="0"/>
              <a:t>—— </a:t>
            </a:r>
            <a:r>
              <a:rPr lang="en-US" altLang="zh-CN" sz="3000" dirty="0">
                <a:solidFill>
                  <a:srgbClr val="FFFF00"/>
                </a:solidFill>
              </a:rPr>
              <a:t>NMOS </a:t>
            </a:r>
            <a:r>
              <a:rPr lang="zh-CN" altLang="en-US" sz="3000" dirty="0">
                <a:solidFill>
                  <a:srgbClr val="FFFF00"/>
                </a:solidFill>
              </a:rPr>
              <a:t>和 </a:t>
            </a:r>
            <a:r>
              <a:rPr lang="en-US" altLang="zh-CN" sz="3000" dirty="0">
                <a:solidFill>
                  <a:srgbClr val="FFFF00"/>
                </a:solidFill>
              </a:rPr>
              <a:t>PMOS </a:t>
            </a:r>
            <a:r>
              <a:rPr lang="zh-CN" altLang="en-US" sz="3000" dirty="0">
                <a:solidFill>
                  <a:srgbClr val="FFFF00"/>
                </a:solidFill>
              </a:rPr>
              <a:t>对比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41A8FA-84B3-256E-B00E-41366FC49F00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38ADB92-DCD8-342C-5A02-1949D2A1E15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6" name="箭头: 五边形 5">
                <a:extLst>
                  <a:ext uri="{FF2B5EF4-FFF2-40B4-BE49-F238E27FC236}">
                    <a16:creationId xmlns:a16="http://schemas.microsoft.com/office/drawing/2014/main" id="{151907E3-7FF6-E75E-1A8F-54823F5BB568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04A849F1-6688-0BE6-D7FF-B778B22C27E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灯片编号占位符 3">
              <a:extLst>
                <a:ext uri="{FF2B5EF4-FFF2-40B4-BE49-F238E27FC236}">
                  <a16:creationId xmlns:a16="http://schemas.microsoft.com/office/drawing/2014/main" id="{66234ECF-4F58-EB08-7149-CCA42B062E18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15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E92A638-3F86-1F96-64C3-B0A6E436BAF7}"/>
              </a:ext>
            </a:extLst>
          </p:cNvPr>
          <p:cNvSpPr txBox="1"/>
          <p:nvPr/>
        </p:nvSpPr>
        <p:spPr>
          <a:xfrm>
            <a:off x="9540000" y="3311443"/>
            <a:ext cx="360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200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F7C77CE-CA5D-AD1B-166F-8EDB91DF2912}"/>
              </a:ext>
            </a:extLst>
          </p:cNvPr>
          <p:cNvSpPr txBox="1"/>
          <p:nvPr/>
        </p:nvSpPr>
        <p:spPr>
          <a:xfrm>
            <a:off x="360000" y="827142"/>
            <a:ext cx="6912000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和衬底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接低电位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接高电位，吸引自由电子形成沟道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接高电位，形成沟道电流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接反的话，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管不能正常工作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F101B96-E9FB-29AC-0F74-AAE2CAEEC214}"/>
              </a:ext>
            </a:extLst>
          </p:cNvPr>
          <p:cNvGrpSpPr/>
          <p:nvPr/>
        </p:nvGrpSpPr>
        <p:grpSpPr>
          <a:xfrm>
            <a:off x="7380000" y="468000"/>
            <a:ext cx="4788000" cy="3132000"/>
            <a:chOff x="7380000" y="468000"/>
            <a:chExt cx="4788000" cy="313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65109BD-9E27-7B64-8C99-5F58DA28C977}"/>
                    </a:ext>
                  </a:extLst>
                </p:cNvPr>
                <p:cNvSpPr txBox="1"/>
                <p:nvPr/>
              </p:nvSpPr>
              <p:spPr>
                <a:xfrm>
                  <a:off x="8712000" y="468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65109BD-9E27-7B64-8C99-5F58DA28C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468000"/>
                  <a:ext cx="720000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F46C941-28A8-DB1A-1739-CD9D4E27F9AF}"/>
                </a:ext>
              </a:extLst>
            </p:cNvPr>
            <p:cNvSpPr/>
            <p:nvPr/>
          </p:nvSpPr>
          <p:spPr>
            <a:xfrm>
              <a:off x="7524000" y="2124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72BEA8A3-AD71-2CB5-7E6A-B60CADB5D8F7}"/>
                </a:ext>
              </a:extLst>
            </p:cNvPr>
            <p:cNvSpPr/>
            <p:nvPr/>
          </p:nvSpPr>
          <p:spPr>
            <a:xfrm>
              <a:off x="1004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3AEF0546-F9BB-FE6D-B027-1A5F7F65A0B3}"/>
                </a:ext>
              </a:extLst>
            </p:cNvPr>
            <p:cNvSpPr/>
            <p:nvPr/>
          </p:nvSpPr>
          <p:spPr>
            <a:xfrm>
              <a:off x="1022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A259AE08-9343-2B1B-E547-B2F458D4449A}"/>
                </a:ext>
              </a:extLst>
            </p:cNvPr>
            <p:cNvSpPr/>
            <p:nvPr/>
          </p:nvSpPr>
          <p:spPr>
            <a:xfrm>
              <a:off x="788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032D39C7-BA80-4C1C-65E4-524A6DEBB296}"/>
                </a:ext>
              </a:extLst>
            </p:cNvPr>
            <p:cNvSpPr/>
            <p:nvPr/>
          </p:nvSpPr>
          <p:spPr>
            <a:xfrm>
              <a:off x="806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5E1D5A4-0940-51B6-B17D-8E36AA9DE2E0}"/>
                </a:ext>
              </a:extLst>
            </p:cNvPr>
            <p:cNvSpPr/>
            <p:nvPr/>
          </p:nvSpPr>
          <p:spPr>
            <a:xfrm>
              <a:off x="8748000" y="2124000"/>
              <a:ext cx="1512000" cy="180000"/>
            </a:xfrm>
            <a:prstGeom prst="rect">
              <a:avLst/>
            </a:prstGeom>
            <a:solidFill>
              <a:srgbClr val="FFB9BB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524AD8-FA13-8754-FFC7-84D990202CEA}"/>
                    </a:ext>
                  </a:extLst>
                </p:cNvPr>
                <p:cNvSpPr txBox="1"/>
                <p:nvPr/>
              </p:nvSpPr>
              <p:spPr>
                <a:xfrm>
                  <a:off x="10764000" y="1368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524AD8-FA13-8754-FFC7-84D990202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1368000"/>
                  <a:ext cx="1008000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8588A2F-EAED-CCF2-9892-252A08E979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000" y="1332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66089F-DA57-A8BB-18DE-C687854C71FA}"/>
                    </a:ext>
                  </a:extLst>
                </p:cNvPr>
                <p:cNvSpPr txBox="1"/>
                <p:nvPr/>
              </p:nvSpPr>
              <p:spPr>
                <a:xfrm>
                  <a:off x="8386514" y="972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66089F-DA57-A8BB-18DE-C687854C7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514" y="972000"/>
                  <a:ext cx="72000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820B3C6-D301-DCD2-E4A3-D5B653BDC4DC}"/>
                </a:ext>
              </a:extLst>
            </p:cNvPr>
            <p:cNvCxnSpPr>
              <a:cxnSpLocks/>
              <a:stCxn id="31" idx="2"/>
              <a:endCxn id="29" idx="6"/>
            </p:cNvCxnSpPr>
            <p:nvPr/>
          </p:nvCxnSpPr>
          <p:spPr>
            <a:xfrm>
              <a:off x="8352000" y="1404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3B35BBF-FF50-0CF5-149A-67B24892DC46}"/>
                </a:ext>
              </a:extLst>
            </p:cNvPr>
            <p:cNvSpPr/>
            <p:nvPr/>
          </p:nvSpPr>
          <p:spPr>
            <a:xfrm>
              <a:off x="752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0569D0-FE6A-E27C-EE9B-98AA07493274}"/>
                </a:ext>
              </a:extLst>
            </p:cNvPr>
            <p:cNvSpPr/>
            <p:nvPr/>
          </p:nvSpPr>
          <p:spPr>
            <a:xfrm>
              <a:off x="1094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67D9D59-85DF-B004-F6A4-F23E189DAAE7}"/>
                </a:ext>
              </a:extLst>
            </p:cNvPr>
            <p:cNvSpPr/>
            <p:nvPr/>
          </p:nvSpPr>
          <p:spPr>
            <a:xfrm>
              <a:off x="8784000" y="1872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C3B8CD-2183-FD6F-D6B2-164905A86682}"/>
                </a:ext>
              </a:extLst>
            </p:cNvPr>
            <p:cNvSpPr/>
            <p:nvPr/>
          </p:nvSpPr>
          <p:spPr>
            <a:xfrm>
              <a:off x="8856000" y="1728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A254BE6-6413-8262-E5A2-BC73269D1165}"/>
                </a:ext>
              </a:extLst>
            </p:cNvPr>
            <p:cNvSpPr/>
            <p:nvPr/>
          </p:nvSpPr>
          <p:spPr>
            <a:xfrm>
              <a:off x="806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0BC8D5A-BF1C-38EF-77E1-B6A53BD91768}"/>
                </a:ext>
              </a:extLst>
            </p:cNvPr>
            <p:cNvSpPr/>
            <p:nvPr/>
          </p:nvSpPr>
          <p:spPr>
            <a:xfrm>
              <a:off x="1022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8CA4748-2FAB-FDD8-83A7-846A3BC29449}"/>
                </a:ext>
              </a:extLst>
            </p:cNvPr>
            <p:cNvSpPr/>
            <p:nvPr/>
          </p:nvSpPr>
          <p:spPr>
            <a:xfrm>
              <a:off x="8856000" y="3132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5D2E206-7329-79AB-8BF5-BCCC88133364}"/>
                </a:ext>
              </a:extLst>
            </p:cNvPr>
            <p:cNvCxnSpPr>
              <a:cxnSpLocks/>
              <a:stCxn id="29" idx="0"/>
              <a:endCxn id="24" idx="0"/>
            </p:cNvCxnSpPr>
            <p:nvPr/>
          </p:nvCxnSpPr>
          <p:spPr>
            <a:xfrm>
              <a:off x="9504000" y="1332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05F3BC-0CAF-578C-58AA-6A6EDCF70F2B}"/>
                </a:ext>
              </a:extLst>
            </p:cNvPr>
            <p:cNvSpPr/>
            <p:nvPr/>
          </p:nvSpPr>
          <p:spPr>
            <a:xfrm>
              <a:off x="943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474AEDEC-A65F-192C-1AE5-0D3E90EEF14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842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91A7CD9-5A05-0D5E-2CF9-8CA74443FDF6}"/>
                </a:ext>
              </a:extLst>
            </p:cNvPr>
            <p:cNvSpPr/>
            <p:nvPr/>
          </p:nvSpPr>
          <p:spPr>
            <a:xfrm>
              <a:off x="835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6BD88D2-2106-FE35-5180-DA23FA596B0B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058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E0C8DA4-BB6F-24DD-ED9A-B10B57403342}"/>
                </a:ext>
              </a:extLst>
            </p:cNvPr>
            <p:cNvSpPr/>
            <p:nvPr/>
          </p:nvSpPr>
          <p:spPr>
            <a:xfrm>
              <a:off x="1051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30D698E-C7ED-6F8E-0FA5-5FA55367F124}"/>
                </a:ext>
              </a:extLst>
            </p:cNvPr>
            <p:cNvCxnSpPr>
              <a:cxnSpLocks/>
              <a:stCxn id="27" idx="2"/>
              <a:endCxn id="41" idx="4"/>
            </p:cNvCxnSpPr>
            <p:nvPr/>
          </p:nvCxnSpPr>
          <p:spPr>
            <a:xfrm>
              <a:off x="9504000" y="3312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89FCB4F-8C9D-91D7-DEC8-CF8D47FE1B35}"/>
                </a:ext>
              </a:extLst>
            </p:cNvPr>
            <p:cNvSpPr txBox="1"/>
            <p:nvPr/>
          </p:nvSpPr>
          <p:spPr>
            <a:xfrm>
              <a:off x="8064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1008C8-6470-EC0A-0D44-807DA786891C}"/>
                </a:ext>
              </a:extLst>
            </p:cNvPr>
            <p:cNvSpPr txBox="1"/>
            <p:nvPr/>
          </p:nvSpPr>
          <p:spPr>
            <a:xfrm>
              <a:off x="7480405" y="2753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176BD1B-ADC6-BD66-6F28-3DAB8092526A}"/>
                </a:ext>
              </a:extLst>
            </p:cNvPr>
            <p:cNvSpPr txBox="1"/>
            <p:nvPr/>
          </p:nvSpPr>
          <p:spPr>
            <a:xfrm>
              <a:off x="10200426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EAC5267-A2AA-691A-CC3C-8500B1F136EF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900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7E010EC-E11B-791E-5D50-18A6340EF17C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900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61A1FE4-8CCB-CEA2-E86B-C2E06CE17598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3528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D8ED8CC-F5A5-035E-E56A-94D9D3BD5682}"/>
                </a:ext>
              </a:extLst>
            </p:cNvPr>
            <p:cNvSpPr/>
            <p:nvPr/>
          </p:nvSpPr>
          <p:spPr>
            <a:xfrm>
              <a:off x="9432000" y="3456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8D1B344-B5B3-FEA3-D1E8-6D82F76CE48B}"/>
                </a:ext>
              </a:extLst>
            </p:cNvPr>
            <p:cNvSpPr txBox="1"/>
            <p:nvPr/>
          </p:nvSpPr>
          <p:spPr>
            <a:xfrm>
              <a:off x="9540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3C288A2-0A51-115E-1F03-16508D3DD68B}"/>
                </a:ext>
              </a:extLst>
            </p:cNvPr>
            <p:cNvSpPr/>
            <p:nvPr/>
          </p:nvSpPr>
          <p:spPr>
            <a:xfrm>
              <a:off x="8998514" y="1296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699CDB2-ADE3-1BB5-E881-AE950875E701}"/>
                </a:ext>
              </a:extLst>
            </p:cNvPr>
            <p:cNvCxnSpPr>
              <a:cxnSpLocks/>
            </p:cNvCxnSpPr>
            <p:nvPr/>
          </p:nvCxnSpPr>
          <p:spPr>
            <a:xfrm>
              <a:off x="8998514" y="1278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2B93909-7D5E-4F37-A5C8-4B6048721D40}"/>
                </a:ext>
              </a:extLst>
            </p:cNvPr>
            <p:cNvCxnSpPr>
              <a:cxnSpLocks/>
            </p:cNvCxnSpPr>
            <p:nvPr/>
          </p:nvCxnSpPr>
          <p:spPr>
            <a:xfrm>
              <a:off x="9142514" y="1188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687977E-B05F-8925-19DD-57F4FE519510}"/>
                </a:ext>
              </a:extLst>
            </p:cNvPr>
            <p:cNvSpPr/>
            <p:nvPr/>
          </p:nvSpPr>
          <p:spPr>
            <a:xfrm>
              <a:off x="9324000" y="792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7900943-BF10-F53D-444B-8AC0AC08755C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774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7A9D134-EF17-222A-B72F-07350D8E46F5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00" y="684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A617D64-94D2-C996-47CF-CB05E1900046}"/>
                </a:ext>
              </a:extLst>
            </p:cNvPr>
            <p:cNvSpPr/>
            <p:nvPr/>
          </p:nvSpPr>
          <p:spPr>
            <a:xfrm>
              <a:off x="8352000" y="82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9AAF49B-A828-952A-D947-7689A7F78F66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2B3C6EA-8305-6961-CBD8-E65BBF5F65C6}"/>
                </a:ext>
              </a:extLst>
            </p:cNvPr>
            <p:cNvSpPr txBox="1"/>
            <p:nvPr/>
          </p:nvSpPr>
          <p:spPr>
            <a:xfrm>
              <a:off x="1022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E262AB-4BDE-E115-4A43-9DFF7CDED155}"/>
                </a:ext>
              </a:extLst>
            </p:cNvPr>
            <p:cNvSpPr txBox="1"/>
            <p:nvPr/>
          </p:nvSpPr>
          <p:spPr>
            <a:xfrm>
              <a:off x="806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018AC203-9637-C739-D9B4-7014D0A12953}"/>
                </a:ext>
              </a:extLst>
            </p:cNvPr>
            <p:cNvCxnSpPr>
              <a:cxnSpLocks/>
            </p:cNvCxnSpPr>
            <p:nvPr/>
          </p:nvCxnSpPr>
          <p:spPr>
            <a:xfrm>
              <a:off x="9756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2082BDC-B45F-0A09-4F68-2C7C61575F33}"/>
                </a:ext>
              </a:extLst>
            </p:cNvPr>
            <p:cNvCxnSpPr>
              <a:cxnSpLocks/>
            </p:cNvCxnSpPr>
            <p:nvPr/>
          </p:nvCxnSpPr>
          <p:spPr>
            <a:xfrm>
              <a:off x="9252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2CCA100-1ACF-6517-4B66-923ED07A4642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A89E96C9-5665-7EF6-5E17-C115453E8F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1872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顶角 56">
              <a:extLst>
                <a:ext uri="{FF2B5EF4-FFF2-40B4-BE49-F238E27FC236}">
                  <a16:creationId xmlns:a16="http://schemas.microsoft.com/office/drawing/2014/main" id="{D32267D2-6828-498E-0941-224F6389591B}"/>
                </a:ext>
              </a:extLst>
            </p:cNvPr>
            <p:cNvSpPr/>
            <p:nvPr/>
          </p:nvSpPr>
          <p:spPr>
            <a:xfrm>
              <a:off x="8784000" y="2268000"/>
              <a:ext cx="144000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472F1D9-495E-1C21-5938-B95EA57DA006}"/>
                </a:ext>
              </a:extLst>
            </p:cNvPr>
            <p:cNvSpPr/>
            <p:nvPr/>
          </p:nvSpPr>
          <p:spPr>
            <a:xfrm>
              <a:off x="8802264" y="2286000"/>
              <a:ext cx="1403962" cy="12509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335241A-8124-2F01-D2EB-E1FB94C9B377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>
              <a:off x="8964000" y="2430557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DEEF335-C7B3-1A2D-174F-81669149BF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0000" y="2196000"/>
              <a:ext cx="198001" cy="549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58E80D0-96CE-B0EB-629D-A7F93EA4D706}"/>
                </a:ext>
              </a:extLst>
            </p:cNvPr>
            <p:cNvSpPr txBox="1"/>
            <p:nvPr/>
          </p:nvSpPr>
          <p:spPr>
            <a:xfrm>
              <a:off x="8460000" y="2736000"/>
              <a:ext cx="208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型（感生）沟道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6B9C5588-BF07-09CE-4D4C-EE9FDE23182B}"/>
                    </a:ext>
                  </a:extLst>
                </p:cNvPr>
                <p:cNvSpPr txBox="1"/>
                <p:nvPr/>
              </p:nvSpPr>
              <p:spPr>
                <a:xfrm>
                  <a:off x="11016000" y="504000"/>
                  <a:ext cx="1152000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00B05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6B9C5588-BF07-09CE-4D4C-EE9FDE231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000" y="504000"/>
                  <a:ext cx="1152000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02DD336D-04DD-416D-51F6-13DA191B1D4C}"/>
                </a:ext>
              </a:extLst>
            </p:cNvPr>
            <p:cNvSpPr/>
            <p:nvPr/>
          </p:nvSpPr>
          <p:spPr>
            <a:xfrm>
              <a:off x="8964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9C8420AC-A5F7-753A-E0ED-96A570AD44C8}"/>
                </a:ext>
              </a:extLst>
            </p:cNvPr>
            <p:cNvSpPr/>
            <p:nvPr/>
          </p:nvSpPr>
          <p:spPr>
            <a:xfrm>
              <a:off x="9215999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B759665D-77F7-BB7F-9D4A-0876A7AFFE38}"/>
                </a:ext>
              </a:extLst>
            </p:cNvPr>
            <p:cNvSpPr/>
            <p:nvPr/>
          </p:nvSpPr>
          <p:spPr>
            <a:xfrm>
              <a:off x="9468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54A1A91A-3E6D-C384-D5FE-3F2ADA80A304}"/>
                </a:ext>
              </a:extLst>
            </p:cNvPr>
            <p:cNvSpPr/>
            <p:nvPr/>
          </p:nvSpPr>
          <p:spPr>
            <a:xfrm>
              <a:off x="9720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A9F35FD1-8A33-BD49-1362-AC1189CDDEBE}"/>
                </a:ext>
              </a:extLst>
            </p:cNvPr>
            <p:cNvSpPr/>
            <p:nvPr/>
          </p:nvSpPr>
          <p:spPr>
            <a:xfrm>
              <a:off x="9972000" y="2160000"/>
              <a:ext cx="72000" cy="72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9513861-B0F0-178D-214A-66FBDC4D3A8C}"/>
                </a:ext>
              </a:extLst>
            </p:cNvPr>
            <p:cNvGrpSpPr/>
            <p:nvPr/>
          </p:nvGrpSpPr>
          <p:grpSpPr>
            <a:xfrm>
              <a:off x="9468000" y="2232000"/>
              <a:ext cx="576000" cy="541777"/>
              <a:chOff x="9468000" y="2232000"/>
              <a:chExt cx="576000" cy="541777"/>
            </a:xfrm>
          </p:grpSpPr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CB07290-F8D3-FDF2-63FF-B33E7C52206A}"/>
                  </a:ext>
                </a:extLst>
              </p:cNvPr>
              <p:cNvSpPr txBox="1"/>
              <p:nvPr/>
            </p:nvSpPr>
            <p:spPr>
              <a:xfrm>
                <a:off x="9468000" y="2466000"/>
                <a:ext cx="57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CF49DF48-7AD1-EA40-04F3-21DE46EFD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2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D41433E1-50DE-E9C0-1D90-0D3A9E0CA2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46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C3E80A2-1A92-70ED-1162-7D0BA65D5986}"/>
              </a:ext>
            </a:extLst>
          </p:cNvPr>
          <p:cNvGrpSpPr/>
          <p:nvPr/>
        </p:nvGrpSpPr>
        <p:grpSpPr>
          <a:xfrm>
            <a:off x="7380000" y="3600000"/>
            <a:ext cx="4788000" cy="3274330"/>
            <a:chOff x="7380000" y="3600000"/>
            <a:chExt cx="4788000" cy="3274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1A18B96-B5FC-2542-86D5-46A72277477A}"/>
                    </a:ext>
                  </a:extLst>
                </p:cNvPr>
                <p:cNvSpPr txBox="1"/>
                <p:nvPr/>
              </p:nvSpPr>
              <p:spPr>
                <a:xfrm>
                  <a:off x="8712000" y="360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1A18B96-B5FC-2542-86D5-46A722774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000" y="3600000"/>
                  <a:ext cx="720000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4D14701-AE03-E95D-6DBE-5CECA3FAC665}"/>
                </a:ext>
              </a:extLst>
            </p:cNvPr>
            <p:cNvSpPr/>
            <p:nvPr/>
          </p:nvSpPr>
          <p:spPr>
            <a:xfrm>
              <a:off x="7524000" y="5256000"/>
              <a:ext cx="3960000" cy="1008000"/>
            </a:xfrm>
            <a:prstGeom prst="rect">
              <a:avLst/>
            </a:prstGeom>
            <a:solidFill>
              <a:srgbClr val="FFB9BB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: 圆顶角 64">
              <a:extLst>
                <a:ext uri="{FF2B5EF4-FFF2-40B4-BE49-F238E27FC236}">
                  <a16:creationId xmlns:a16="http://schemas.microsoft.com/office/drawing/2014/main" id="{A5A30B19-0480-9A6D-970E-D92AF60294AB}"/>
                </a:ext>
              </a:extLst>
            </p:cNvPr>
            <p:cNvSpPr/>
            <p:nvPr/>
          </p:nvSpPr>
          <p:spPr>
            <a:xfrm>
              <a:off x="1004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顶角 65">
              <a:extLst>
                <a:ext uri="{FF2B5EF4-FFF2-40B4-BE49-F238E27FC236}">
                  <a16:creationId xmlns:a16="http://schemas.microsoft.com/office/drawing/2014/main" id="{541CB78B-C2D2-3E43-F359-CF4EA14FC0EC}"/>
                </a:ext>
              </a:extLst>
            </p:cNvPr>
            <p:cNvSpPr/>
            <p:nvPr/>
          </p:nvSpPr>
          <p:spPr>
            <a:xfrm>
              <a:off x="1022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A7E8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顶角 66">
              <a:extLst>
                <a:ext uri="{FF2B5EF4-FFF2-40B4-BE49-F238E27FC236}">
                  <a16:creationId xmlns:a16="http://schemas.microsoft.com/office/drawing/2014/main" id="{AA5C9222-57B2-0733-D6EE-259E177F5F99}"/>
                </a:ext>
              </a:extLst>
            </p:cNvPr>
            <p:cNvSpPr/>
            <p:nvPr/>
          </p:nvSpPr>
          <p:spPr>
            <a:xfrm>
              <a:off x="788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顶角 67">
              <a:extLst>
                <a:ext uri="{FF2B5EF4-FFF2-40B4-BE49-F238E27FC236}">
                  <a16:creationId xmlns:a16="http://schemas.microsoft.com/office/drawing/2014/main" id="{F2A17E80-1110-AD7A-18DD-52F610E460E7}"/>
                </a:ext>
              </a:extLst>
            </p:cNvPr>
            <p:cNvSpPr/>
            <p:nvPr/>
          </p:nvSpPr>
          <p:spPr>
            <a:xfrm>
              <a:off x="806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A7E8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7046BCB-9DD6-FE84-3E90-C3BB8C7A51BB}"/>
                </a:ext>
              </a:extLst>
            </p:cNvPr>
            <p:cNvSpPr/>
            <p:nvPr/>
          </p:nvSpPr>
          <p:spPr>
            <a:xfrm>
              <a:off x="8748000" y="5256000"/>
              <a:ext cx="1512000" cy="180000"/>
            </a:xfrm>
            <a:prstGeom prst="rect">
              <a:avLst/>
            </a:prstGeom>
            <a:solidFill>
              <a:srgbClr val="A7E8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30F26EF-5274-32A8-7DEA-EF088B62FD24}"/>
                    </a:ext>
                  </a:extLst>
                </p:cNvPr>
                <p:cNvSpPr txBox="1"/>
                <p:nvPr/>
              </p:nvSpPr>
              <p:spPr>
                <a:xfrm>
                  <a:off x="10764000" y="4500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&lt;0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30F26EF-5274-32A8-7DEA-EF088B62F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4000" y="4500000"/>
                  <a:ext cx="1008000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BB804335-3EAA-E79B-4E2E-6163475DE07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4000" y="4464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AA0843F-62ED-1815-880A-C990109F1562}"/>
                    </a:ext>
                  </a:extLst>
                </p:cNvPr>
                <p:cNvSpPr txBox="1"/>
                <p:nvPr/>
              </p:nvSpPr>
              <p:spPr>
                <a:xfrm>
                  <a:off x="8387038" y="4103674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AA0843F-62ED-1815-880A-C990109F1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038" y="4103674"/>
                  <a:ext cx="720000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65769BE-77FB-B82E-07CE-B58CA4545E1F}"/>
                </a:ext>
              </a:extLst>
            </p:cNvPr>
            <p:cNvCxnSpPr>
              <a:cxnSpLocks/>
              <a:stCxn id="85" idx="2"/>
              <a:endCxn id="83" idx="6"/>
            </p:cNvCxnSpPr>
            <p:nvPr/>
          </p:nvCxnSpPr>
          <p:spPr>
            <a:xfrm>
              <a:off x="8352000" y="4536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3663083-BA39-AB44-657A-3766F45077CE}"/>
                </a:ext>
              </a:extLst>
            </p:cNvPr>
            <p:cNvSpPr txBox="1"/>
            <p:nvPr/>
          </p:nvSpPr>
          <p:spPr>
            <a:xfrm>
              <a:off x="9540000" y="6443443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5112FE4-D53D-2128-C5CA-923A4C489B27}"/>
                </a:ext>
              </a:extLst>
            </p:cNvPr>
            <p:cNvSpPr/>
            <p:nvPr/>
          </p:nvSpPr>
          <p:spPr>
            <a:xfrm>
              <a:off x="752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51F2600-18E5-DC67-CEBE-524AD9F52553}"/>
                </a:ext>
              </a:extLst>
            </p:cNvPr>
            <p:cNvSpPr/>
            <p:nvPr/>
          </p:nvSpPr>
          <p:spPr>
            <a:xfrm>
              <a:off x="1094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2CFB4EE-39C2-562D-1567-2D7AC5DA0524}"/>
                </a:ext>
              </a:extLst>
            </p:cNvPr>
            <p:cNvSpPr/>
            <p:nvPr/>
          </p:nvSpPr>
          <p:spPr>
            <a:xfrm>
              <a:off x="8784000" y="5004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AC58CD3-F584-7046-6507-F1006745A888}"/>
                </a:ext>
              </a:extLst>
            </p:cNvPr>
            <p:cNvSpPr/>
            <p:nvPr/>
          </p:nvSpPr>
          <p:spPr>
            <a:xfrm>
              <a:off x="8856000" y="4860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3CE5CA4-B04D-AFCE-1B27-C64D70E1D5F5}"/>
                </a:ext>
              </a:extLst>
            </p:cNvPr>
            <p:cNvSpPr/>
            <p:nvPr/>
          </p:nvSpPr>
          <p:spPr>
            <a:xfrm>
              <a:off x="806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C7106FA-56DE-C93F-650E-ADE85CC2084D}"/>
                </a:ext>
              </a:extLst>
            </p:cNvPr>
            <p:cNvSpPr/>
            <p:nvPr/>
          </p:nvSpPr>
          <p:spPr>
            <a:xfrm>
              <a:off x="1022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373B463-806D-E8E8-04FA-CC315389D2F2}"/>
                </a:ext>
              </a:extLst>
            </p:cNvPr>
            <p:cNvSpPr/>
            <p:nvPr/>
          </p:nvSpPr>
          <p:spPr>
            <a:xfrm>
              <a:off x="8856000" y="6264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3DDE58B4-1861-1434-8639-61B0D19D428A}"/>
                </a:ext>
              </a:extLst>
            </p:cNvPr>
            <p:cNvCxnSpPr>
              <a:cxnSpLocks/>
              <a:stCxn id="83" idx="0"/>
              <a:endCxn id="78" idx="0"/>
            </p:cNvCxnSpPr>
            <p:nvPr/>
          </p:nvCxnSpPr>
          <p:spPr>
            <a:xfrm>
              <a:off x="9504000" y="4464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896FAA5-1B88-2F0D-D49E-0DF243B3B12A}"/>
                </a:ext>
              </a:extLst>
            </p:cNvPr>
            <p:cNvSpPr/>
            <p:nvPr/>
          </p:nvSpPr>
          <p:spPr>
            <a:xfrm>
              <a:off x="943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05A1CD38-3C93-09FC-8164-86650A37470F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842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1AB64CA-ED3A-BB4F-54ED-F9684C92FBAC}"/>
                </a:ext>
              </a:extLst>
            </p:cNvPr>
            <p:cNvSpPr/>
            <p:nvPr/>
          </p:nvSpPr>
          <p:spPr>
            <a:xfrm>
              <a:off x="835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F68584E-EDCF-1747-F762-C110E37ADF49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1058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F875049-F64D-1A14-0963-52193F026F8A}"/>
                </a:ext>
              </a:extLst>
            </p:cNvPr>
            <p:cNvSpPr/>
            <p:nvPr/>
          </p:nvSpPr>
          <p:spPr>
            <a:xfrm>
              <a:off x="1051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79DBFCE-BA8A-37AF-04C4-7ADCCD6B2AD7}"/>
                </a:ext>
              </a:extLst>
            </p:cNvPr>
            <p:cNvCxnSpPr>
              <a:cxnSpLocks/>
              <a:stCxn id="81" idx="2"/>
              <a:endCxn id="95" idx="4"/>
            </p:cNvCxnSpPr>
            <p:nvPr/>
          </p:nvCxnSpPr>
          <p:spPr>
            <a:xfrm>
              <a:off x="9504000" y="6444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9FA1D5F-5D06-73C1-83D6-3F7F5E37CBEC}"/>
                </a:ext>
              </a:extLst>
            </p:cNvPr>
            <p:cNvSpPr txBox="1"/>
            <p:nvPr/>
          </p:nvSpPr>
          <p:spPr>
            <a:xfrm>
              <a:off x="8064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C0EACB8-BC4E-DD55-6B2B-F0B01242A523}"/>
                </a:ext>
              </a:extLst>
            </p:cNvPr>
            <p:cNvSpPr txBox="1"/>
            <p:nvPr/>
          </p:nvSpPr>
          <p:spPr>
            <a:xfrm>
              <a:off x="7488000" y="5885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200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77CCDA-614F-A2CD-A66F-FCB58E3B8DA1}"/>
                </a:ext>
              </a:extLst>
            </p:cNvPr>
            <p:cNvSpPr txBox="1"/>
            <p:nvPr/>
          </p:nvSpPr>
          <p:spPr>
            <a:xfrm>
              <a:off x="10200426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5EC7E4B0-548C-1292-191A-86BB30536BDF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4032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54E7B9B6-70D0-6EB1-E966-4DBA0A61FA64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4032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A6941D55-8258-263A-3C66-96FFFB80650A}"/>
                </a:ext>
              </a:extLst>
            </p:cNvPr>
            <p:cNvCxnSpPr>
              <a:cxnSpLocks/>
            </p:cNvCxnSpPr>
            <p:nvPr/>
          </p:nvCxnSpPr>
          <p:spPr>
            <a:xfrm>
              <a:off x="7380000" y="6660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0FB13BFF-2D65-BE73-E095-ADE63075DB94}"/>
                </a:ext>
              </a:extLst>
            </p:cNvPr>
            <p:cNvSpPr/>
            <p:nvPr/>
          </p:nvSpPr>
          <p:spPr>
            <a:xfrm>
              <a:off x="9432000" y="658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73052773-0695-FCFF-983C-707BB8390310}"/>
                </a:ext>
              </a:extLst>
            </p:cNvPr>
            <p:cNvSpPr txBox="1"/>
            <p:nvPr/>
          </p:nvSpPr>
          <p:spPr>
            <a:xfrm>
              <a:off x="9540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7EB3774-9F37-A46B-9981-E696892ECD55}"/>
                </a:ext>
              </a:extLst>
            </p:cNvPr>
            <p:cNvSpPr/>
            <p:nvPr/>
          </p:nvSpPr>
          <p:spPr>
            <a:xfrm>
              <a:off x="8999038" y="4428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009DE9CC-9260-4043-AAD1-F49C2221D873}"/>
                </a:ext>
              </a:extLst>
            </p:cNvPr>
            <p:cNvCxnSpPr>
              <a:cxnSpLocks/>
            </p:cNvCxnSpPr>
            <p:nvPr/>
          </p:nvCxnSpPr>
          <p:spPr>
            <a:xfrm>
              <a:off x="8999038" y="4319674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1EB5EFF-6267-4F1B-4E62-F5A19ACB57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3038" y="4409674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1336E21-32B7-B13B-E86F-AAC9B5B224E3}"/>
                </a:ext>
              </a:extLst>
            </p:cNvPr>
            <p:cNvSpPr/>
            <p:nvPr/>
          </p:nvSpPr>
          <p:spPr>
            <a:xfrm>
              <a:off x="9324000" y="392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F44C118C-EEBE-2233-6791-2713487C725E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3815674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7752859-5EB4-61C5-655E-DF217C36D108}"/>
                </a:ext>
              </a:extLst>
            </p:cNvPr>
            <p:cNvCxnSpPr>
              <a:cxnSpLocks/>
            </p:cNvCxnSpPr>
            <p:nvPr/>
          </p:nvCxnSpPr>
          <p:spPr>
            <a:xfrm>
              <a:off x="9468000" y="3905674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951B9A65-3433-C427-642D-47819F83302D}"/>
                </a:ext>
              </a:extLst>
            </p:cNvPr>
            <p:cNvSpPr/>
            <p:nvPr/>
          </p:nvSpPr>
          <p:spPr>
            <a:xfrm>
              <a:off x="8352000" y="3960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9727FEE7-3C21-A7B8-3014-E7F87F2EC48B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D77D8B2-1FF3-F68F-7B0B-AA3720DDBEC9}"/>
                </a:ext>
              </a:extLst>
            </p:cNvPr>
            <p:cNvSpPr txBox="1"/>
            <p:nvPr/>
          </p:nvSpPr>
          <p:spPr>
            <a:xfrm>
              <a:off x="1022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BAE6048-5041-9003-4973-0DCE9111578D}"/>
                </a:ext>
              </a:extLst>
            </p:cNvPr>
            <p:cNvSpPr txBox="1"/>
            <p:nvPr/>
          </p:nvSpPr>
          <p:spPr>
            <a:xfrm>
              <a:off x="806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301315A6-E1BE-29F4-AA8C-9BABB922ACE6}"/>
                </a:ext>
              </a:extLst>
            </p:cNvPr>
            <p:cNvCxnSpPr>
              <a:cxnSpLocks/>
            </p:cNvCxnSpPr>
            <p:nvPr/>
          </p:nvCxnSpPr>
          <p:spPr>
            <a:xfrm>
              <a:off x="9756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998DF9A-E52A-0725-A53C-4156033BE075}"/>
                </a:ext>
              </a:extLst>
            </p:cNvPr>
            <p:cNvCxnSpPr>
              <a:cxnSpLocks/>
            </p:cNvCxnSpPr>
            <p:nvPr/>
          </p:nvCxnSpPr>
          <p:spPr>
            <a:xfrm>
              <a:off x="9252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67653B95-971C-5877-5F8D-90CAC4B401C6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8D763912-5D2B-5942-2F1B-8015C1B7C5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: 圆顶角 110">
              <a:extLst>
                <a:ext uri="{FF2B5EF4-FFF2-40B4-BE49-F238E27FC236}">
                  <a16:creationId xmlns:a16="http://schemas.microsoft.com/office/drawing/2014/main" id="{2055B6E0-C72B-81FC-2A0B-5618ADCF7552}"/>
                </a:ext>
              </a:extLst>
            </p:cNvPr>
            <p:cNvSpPr/>
            <p:nvPr/>
          </p:nvSpPr>
          <p:spPr>
            <a:xfrm>
              <a:off x="8784000" y="5400000"/>
              <a:ext cx="144000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5530E86-FD8F-1C74-0E5B-F80F923CA275}"/>
                </a:ext>
              </a:extLst>
            </p:cNvPr>
            <p:cNvSpPr/>
            <p:nvPr/>
          </p:nvSpPr>
          <p:spPr>
            <a:xfrm>
              <a:off x="8802264" y="5418000"/>
              <a:ext cx="1403962" cy="12509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A9F7A390-3228-CB13-97E9-481234EF2CCC}"/>
                </a:ext>
              </a:extLst>
            </p:cNvPr>
            <p:cNvCxnSpPr>
              <a:cxnSpLocks/>
              <a:stCxn id="67" idx="0"/>
              <a:endCxn id="65" idx="2"/>
            </p:cNvCxnSpPr>
            <p:nvPr/>
          </p:nvCxnSpPr>
          <p:spPr>
            <a:xfrm>
              <a:off x="8964000" y="5562557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5C0600FB-6858-01F2-6F20-0C81BD7CE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0000" y="5328000"/>
              <a:ext cx="198000" cy="550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7679721-CF61-B03F-8225-8C21637EAF51}"/>
                </a:ext>
              </a:extLst>
            </p:cNvPr>
            <p:cNvSpPr txBox="1"/>
            <p:nvPr/>
          </p:nvSpPr>
          <p:spPr>
            <a:xfrm>
              <a:off x="8460000" y="5868000"/>
              <a:ext cx="208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型（感生）沟道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ABD405CC-7658-A97A-07A7-7289A330C715}"/>
                    </a:ext>
                  </a:extLst>
                </p:cNvPr>
                <p:cNvSpPr txBox="1"/>
                <p:nvPr/>
              </p:nvSpPr>
              <p:spPr>
                <a:xfrm>
                  <a:off x="11016000" y="3636000"/>
                  <a:ext cx="1152000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kumimoji="1"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oMath>
                    </m:oMathPara>
                  </a14:m>
                  <a:endParaRPr lang="en-US" altLang="zh-CN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ABD405CC-7658-A97A-07A7-7289A330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000" y="3636000"/>
                  <a:ext cx="1152000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40AD8F57-AD81-F8A2-30DB-274926957871}"/>
                </a:ext>
              </a:extLst>
            </p:cNvPr>
            <p:cNvSpPr/>
            <p:nvPr/>
          </p:nvSpPr>
          <p:spPr>
            <a:xfrm>
              <a:off x="8964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ABBA4CF0-FE42-298A-3C8F-65F743256801}"/>
                </a:ext>
              </a:extLst>
            </p:cNvPr>
            <p:cNvSpPr/>
            <p:nvPr/>
          </p:nvSpPr>
          <p:spPr>
            <a:xfrm>
              <a:off x="9216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F4DF6711-4B00-D6D3-0155-5CFD69877ADE}"/>
                </a:ext>
              </a:extLst>
            </p:cNvPr>
            <p:cNvSpPr/>
            <p:nvPr/>
          </p:nvSpPr>
          <p:spPr>
            <a:xfrm>
              <a:off x="9468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9B003580-2E00-EADC-0DBC-EDB527882645}"/>
                </a:ext>
              </a:extLst>
            </p:cNvPr>
            <p:cNvSpPr/>
            <p:nvPr/>
          </p:nvSpPr>
          <p:spPr>
            <a:xfrm>
              <a:off x="9720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69C1220D-FA78-08CA-964B-AD7C242387C2}"/>
                </a:ext>
              </a:extLst>
            </p:cNvPr>
            <p:cNvSpPr/>
            <p:nvPr/>
          </p:nvSpPr>
          <p:spPr>
            <a:xfrm>
              <a:off x="9972000" y="5292000"/>
              <a:ext cx="64800" cy="6480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CDB55E73-F797-2BEB-260F-BC6876BC9AA4}"/>
                </a:ext>
              </a:extLst>
            </p:cNvPr>
            <p:cNvGrpSpPr/>
            <p:nvPr/>
          </p:nvGrpSpPr>
          <p:grpSpPr>
            <a:xfrm>
              <a:off x="9468000" y="5364000"/>
              <a:ext cx="576000" cy="541777"/>
              <a:chOff x="9468000" y="2232000"/>
              <a:chExt cx="576000" cy="541777"/>
            </a:xfrm>
          </p:grpSpPr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8C6415D7-EA92-041D-0EFA-A053F56651FC}"/>
                  </a:ext>
                </a:extLst>
              </p:cNvPr>
              <p:cNvSpPr txBox="1"/>
              <p:nvPr/>
            </p:nvSpPr>
            <p:spPr>
              <a:xfrm>
                <a:off x="9468000" y="2466000"/>
                <a:ext cx="57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空穴</a:t>
                </a:r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03DBEF0C-A017-60E7-279F-0A76B7829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2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D8E7A6BF-1FEF-EBF4-7069-173C453728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46000" y="2232000"/>
                <a:ext cx="144000" cy="252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ED50C85D-6EF7-43F8-6B28-3F5B0DF4CACE}"/>
              </a:ext>
            </a:extLst>
          </p:cNvPr>
          <p:cNvSpPr txBox="1"/>
          <p:nvPr/>
        </p:nvSpPr>
        <p:spPr>
          <a:xfrm>
            <a:off x="360000" y="3958132"/>
            <a:ext cx="6912000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和衬底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接高电位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栅极 </a:t>
            </a:r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 </a:t>
            </a:r>
            <a:r>
              <a:rPr kumimoji="1"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接低电位，吸引空穴形成沟道</a:t>
            </a:r>
            <a:endParaRPr kumimoji="1"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接低电位，形成沟道电流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接反的话，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管不能正常工作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35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142-39A8-3D14-10FB-AE69E3443E4A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B0411C-54B4-3E8F-429B-E6F0F6317B61}"/>
              </a:ext>
            </a:extLst>
          </p:cNvPr>
          <p:cNvSpPr txBox="1"/>
          <p:nvPr/>
        </p:nvSpPr>
        <p:spPr>
          <a:xfrm>
            <a:off x="360000" y="828000"/>
            <a:ext cx="6574953" cy="3549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zh-CN" altLang="en-US" sz="28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电子技术基础（模拟部分）</a:t>
            </a:r>
            <a:endParaRPr lang="en-US" altLang="zh-CN" sz="28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 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日无作业，思考以下问题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P101</a:t>
            </a:r>
            <a:r>
              <a:rPr lang="zh-CN" altLang="en-US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kern="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4.1.1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4.1.2</a:t>
            </a:r>
          </a:p>
          <a:p>
            <a:pPr lvl="1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800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4.1.4</a:t>
            </a:r>
          </a:p>
        </p:txBody>
      </p:sp>
    </p:spTree>
    <p:extLst>
      <p:ext uri="{BB962C8B-B14F-4D97-AF65-F5344CB8AC3E}">
        <p14:creationId xmlns:p14="http://schemas.microsoft.com/office/powerpoint/2010/main" val="184151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4A8A429-A57A-A971-5B68-36C274978AD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内容提纲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5B4BAD-F1AF-DA8F-D325-2AEA1322389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CADB5B-DD68-FB6B-CE4A-4D568A53302E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7" name="箭头: 五边形 6">
                <a:extLst>
                  <a:ext uri="{FF2B5EF4-FFF2-40B4-BE49-F238E27FC236}">
                    <a16:creationId xmlns:a16="http://schemas.microsoft.com/office/drawing/2014/main" id="{D9CA2CB5-31A5-2271-2D0D-B793AF350D1F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>
                <a:extLst>
                  <a:ext uri="{FF2B5EF4-FFF2-40B4-BE49-F238E27FC236}">
                    <a16:creationId xmlns:a16="http://schemas.microsoft.com/office/drawing/2014/main" id="{015BBDD1-4572-5612-26B6-27B8BA888977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灯片编号占位符 3">
              <a:extLst>
                <a:ext uri="{FF2B5EF4-FFF2-40B4-BE49-F238E27FC236}">
                  <a16:creationId xmlns:a16="http://schemas.microsoft.com/office/drawing/2014/main" id="{98A25324-8856-1585-AC55-264ACE01D50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2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9C0FEE1-0C6B-B184-268A-7387DD8B2912}"/>
              </a:ext>
            </a:extLst>
          </p:cNvPr>
          <p:cNvSpPr txBox="1"/>
          <p:nvPr/>
        </p:nvSpPr>
        <p:spPr>
          <a:xfrm>
            <a:off x="1296000" y="1296000"/>
            <a:ext cx="7260819" cy="2338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三极管的定义和分类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场效应管的定义和分类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场效应管</a:t>
            </a:r>
            <a:endParaRPr lang="en-US" altLang="zh-CN" sz="3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4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C6FF-3A4F-0BDB-4FC0-CD401286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95C2112-0D1A-D73E-3D73-077AD4022225}"/>
              </a:ext>
            </a:extLst>
          </p:cNvPr>
          <p:cNvSpPr txBox="1"/>
          <p:nvPr/>
        </p:nvSpPr>
        <p:spPr>
          <a:xfrm>
            <a:off x="360000" y="827142"/>
            <a:ext cx="11085685" cy="108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三极管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Triode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）：一种控制电流的半导体器件，能将微弱电流信号放大，可做无触点开关，也称双极型晶体管</a:t>
            </a:r>
            <a:r>
              <a:rPr kumimoji="1" lang="zh-CN" altLang="en-US" sz="2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、晶体三极管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05124E-F210-8ADB-B540-5856B1B84146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89785CE-9DFE-C2F4-03CF-06220D2F9A6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F9951B22-E97D-399C-06D7-3487CF1369A0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BE6C5B41-8437-3CE1-173D-4B000B61AECA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0CA449E5-AF71-6DDD-20B2-2F2CBB01A572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3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3E01FAA-C091-D70D-5D60-1EF59B879CAA}"/>
              </a:ext>
            </a:extLst>
          </p:cNvPr>
          <p:cNvGrpSpPr/>
          <p:nvPr/>
        </p:nvGrpSpPr>
        <p:grpSpPr>
          <a:xfrm>
            <a:off x="360000" y="2052000"/>
            <a:ext cx="7722024" cy="4358758"/>
            <a:chOff x="338988" y="1839924"/>
            <a:chExt cx="7722024" cy="4358758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AA4C8A2E-BEAE-FEE0-1155-E7B5FE65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788" y="2037907"/>
              <a:ext cx="13665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 </a:t>
              </a:r>
              <a:r>
                <a:rPr kumimoji="1" lang="zh-CN" altLang="en-US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0ED8030F-4FF8-C821-C4BD-7EB55013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988" y="3720345"/>
              <a:ext cx="10064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结型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9F99364C-82F5-42C8-5688-107C6B5F7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988" y="2483094"/>
              <a:ext cx="15007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MOS </a:t>
              </a:r>
              <a:r>
                <a:rPr lang="zh-CN" altLang="en-US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型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A124E3D2-95B3-DA37-DA12-8B53C1EE0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17" y="3098513"/>
              <a:ext cx="23487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zh-CN" altLang="en-US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场效应三极管</a:t>
              </a:r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E1528A5D-242A-45F0-9F20-012C14988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062" y="2748042"/>
              <a:ext cx="252413" cy="1224163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AutoShape 21">
              <a:extLst>
                <a:ext uri="{FF2B5EF4-FFF2-40B4-BE49-F238E27FC236}">
                  <a16:creationId xmlns:a16="http://schemas.microsoft.com/office/drawing/2014/main" id="{6B2B86F8-4BAD-9FF6-C76A-21E16FD44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713" y="2294099"/>
              <a:ext cx="252413" cy="901211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4A5B7503-7BAF-DF8A-10D4-9BD6E8605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788" y="2928282"/>
              <a:ext cx="13665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 </a:t>
              </a:r>
              <a:r>
                <a:rPr kumimoji="1" lang="en-US" altLang="zh-CN" sz="10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zh-CN" altLang="en-US" sz="28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8102E6AE-3166-5BE1-548A-3A56E0BF2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1839924"/>
              <a:ext cx="13860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增强型</a:t>
              </a:r>
            </a:p>
          </p:txBody>
        </p:sp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02578C87-6198-EBEB-66C7-8ADEB53C7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2297444"/>
              <a:ext cx="13860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耗尽型</a:t>
              </a:r>
            </a:p>
          </p:txBody>
        </p:sp>
        <p:sp>
          <p:nvSpPr>
            <p:cNvPr id="46" name="AutoShape 21">
              <a:extLst>
                <a:ext uri="{FF2B5EF4-FFF2-40B4-BE49-F238E27FC236}">
                  <a16:creationId xmlns:a16="http://schemas.microsoft.com/office/drawing/2014/main" id="{8B47C3CE-0AF4-21DE-C2C9-5648B4A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77" y="2037907"/>
              <a:ext cx="232900" cy="523220"/>
            </a:xfrm>
            <a:prstGeom prst="leftBrace">
              <a:avLst>
                <a:gd name="adj1" fmla="val 2806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73B1B994-EDB9-22C6-926A-7F449005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2737532"/>
              <a:ext cx="13860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增强型</a:t>
              </a: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1DC319D4-D433-3E60-B337-A735E34B5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988" y="3195053"/>
              <a:ext cx="13665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zh-CN" altLang="en-US" sz="2400" b="0" dirty="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耗尽型</a:t>
              </a:r>
            </a:p>
          </p:txBody>
        </p:sp>
        <p:sp>
          <p:nvSpPr>
            <p:cNvPr id="49" name="AutoShape 21">
              <a:extLst>
                <a:ext uri="{FF2B5EF4-FFF2-40B4-BE49-F238E27FC236}">
                  <a16:creationId xmlns:a16="http://schemas.microsoft.com/office/drawing/2014/main" id="{5505CF3A-C36C-462D-D0DB-CEC586D79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77" y="2935515"/>
              <a:ext cx="232900" cy="523220"/>
            </a:xfrm>
            <a:prstGeom prst="leftBrace">
              <a:avLst>
                <a:gd name="adj1" fmla="val 2806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76C8A771-4227-7267-BCAE-5E0F7BF6A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988" y="3455794"/>
              <a:ext cx="16106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52" name="AutoShape 21">
              <a:extLst>
                <a:ext uri="{FF2B5EF4-FFF2-40B4-BE49-F238E27FC236}">
                  <a16:creationId xmlns:a16="http://schemas.microsoft.com/office/drawing/2014/main" id="{93CBFEF9-0D6C-EB20-2F13-C52F90B4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30" y="3659036"/>
              <a:ext cx="232900" cy="641730"/>
            </a:xfrm>
            <a:prstGeom prst="leftBrace">
              <a:avLst>
                <a:gd name="adj1" fmla="val 4401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D5626ED4-C7CB-2FAF-7CD9-76EDB891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988" y="3980788"/>
              <a:ext cx="1610633" cy="53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kumimoji="1"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 </a:t>
              </a:r>
              <a:r>
                <a:rPr kumimoji="1" lang="en-US" altLang="zh-CN" sz="10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沟道</a:t>
              </a: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F8760FF6-484F-FD72-5A0C-455753B6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17" y="5227172"/>
              <a:ext cx="27003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 typeface="Times New Roman" panose="02020603050405020304" pitchFamily="18" charset="0"/>
                <a:buNone/>
              </a:pPr>
              <a:r>
                <a:rPr lang="zh-CN" altLang="en-US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双极结型三极管</a:t>
              </a:r>
              <a:endParaRPr lang="en-US" altLang="zh-CN" sz="28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AutoShape 21">
              <a:extLst>
                <a:ext uri="{FF2B5EF4-FFF2-40B4-BE49-F238E27FC236}">
                  <a16:creationId xmlns:a16="http://schemas.microsoft.com/office/drawing/2014/main" id="{BF664432-AAD6-AADB-EA5C-D5A2C31A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128" y="5164972"/>
              <a:ext cx="232900" cy="772100"/>
            </a:xfrm>
            <a:prstGeom prst="leftBrace">
              <a:avLst>
                <a:gd name="adj1" fmla="val 4401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Rectangle 22">
              <a:extLst>
                <a:ext uri="{FF2B5EF4-FFF2-40B4-BE49-F238E27FC236}">
                  <a16:creationId xmlns:a16="http://schemas.microsoft.com/office/drawing/2014/main" id="{F4000EBA-0C72-2160-93C1-FAC97DAEC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988" y="4903362"/>
              <a:ext cx="10080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NPN</a:t>
              </a:r>
              <a:endParaRPr kumimoji="1" lang="zh-CN" altLang="en-US" sz="28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4AC7A7F8-2ED5-BF72-5E7C-DC5884857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988" y="5675462"/>
              <a:ext cx="100806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r>
                <a:rPr lang="en-US" altLang="zh-CN" sz="2800" b="0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PNP</a:t>
              </a:r>
              <a:endParaRPr kumimoji="1" lang="zh-CN" altLang="en-US" sz="28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AutoShape 21">
              <a:extLst>
                <a:ext uri="{FF2B5EF4-FFF2-40B4-BE49-F238E27FC236}">
                  <a16:creationId xmlns:a16="http://schemas.microsoft.com/office/drawing/2014/main" id="{E049265E-96DB-0175-1D4C-FCB9D00B9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88" y="3348340"/>
              <a:ext cx="420505" cy="2162115"/>
            </a:xfrm>
            <a:prstGeom prst="leftBrace">
              <a:avLst>
                <a:gd name="adj1" fmla="val 520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Aft>
                  <a:spcPct val="20000"/>
                </a:spcAft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Aft>
                  <a:spcPct val="20000"/>
                </a:spcAft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Aft>
                  <a:spcPct val="2000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ct val="0"/>
                </a:spcAft>
                <a:buFontTx/>
                <a:buNone/>
              </a:pPr>
              <a:endParaRPr lang="zh-CN" altLang="en-US" sz="2800" b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0" name="Rectangle 5">
            <a:extLst>
              <a:ext uri="{FF2B5EF4-FFF2-40B4-BE49-F238E27FC236}">
                <a16:creationId xmlns:a16="http://schemas.microsoft.com/office/drawing/2014/main" id="{E6C074DD-9DDC-7CE4-F5BC-18E6DBFE8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652" y="5164972"/>
            <a:ext cx="505813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Aft>
                <a:spcPct val="20000"/>
              </a:spcAft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None/>
            </a:pP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 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沟道：电子型沟道</a:t>
            </a:r>
            <a:endParaRPr kumimoji="1" lang="en-US" altLang="zh-CN" sz="2200" b="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ct val="0"/>
              </a:spcAft>
              <a:buNone/>
            </a:pP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 </a:t>
            </a:r>
            <a:r>
              <a:rPr kumimoji="1" lang="en-US" altLang="zh-CN" sz="10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沟道：空穴型沟道</a:t>
            </a:r>
            <a:endParaRPr kumimoji="1" lang="en-US" altLang="zh-CN" sz="2200" b="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增强型：</a:t>
            </a: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Enhancement - Mode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 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型</a:t>
            </a:r>
            <a:endParaRPr kumimoji="1" lang="en-US" altLang="zh-CN" sz="2200" b="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耗尽型：</a:t>
            </a: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Depletion - Mode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kumimoji="1" lang="zh-CN" altLang="en-US" sz="2200" b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型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90D2BD7-8783-3283-958F-7B84B387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00" y="1692000"/>
            <a:ext cx="1931037" cy="175301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F91EE7A-C55D-7545-8A4C-C3ABDD10B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3708000"/>
            <a:ext cx="1793971" cy="125335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03E81D0-3150-524B-5F51-70C1E09D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000" y="2016000"/>
            <a:ext cx="1213274" cy="113875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AC4C3B3-B0E8-6BF6-B75B-572A10D3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810" y="3528000"/>
            <a:ext cx="905270" cy="91599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A323F9A-89AC-D47D-0427-E237B57B814B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三极管的定义和分类</a:t>
            </a:r>
          </a:p>
        </p:txBody>
      </p:sp>
    </p:spTree>
    <p:extLst>
      <p:ext uri="{BB962C8B-B14F-4D97-AF65-F5344CB8AC3E}">
        <p14:creationId xmlns:p14="http://schemas.microsoft.com/office/powerpoint/2010/main" val="36186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BF23F-359A-FF4B-23F0-67F01BBA2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12F25D-ACEB-6F14-FF20-39E43C093F15}"/>
              </a:ext>
            </a:extLst>
          </p:cNvPr>
          <p:cNvSpPr txBox="1"/>
          <p:nvPr/>
        </p:nvSpPr>
        <p:spPr>
          <a:xfrm>
            <a:off x="360000" y="827142"/>
            <a:ext cx="10857548" cy="397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场效应管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 Effect Transistor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利用输入电压产生的电场效应，控制输出电流，是一种电压控制电流型器件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由于起导电作用的是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单种极性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的多数载流子，又称单极型晶体管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具有输入阻抗高、功耗低、噪声低、热稳定好、工艺简单、易于大规模集成等特点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按结构可分为 </a:t>
            </a: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型（</a:t>
            </a: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MOSFET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）和结型（</a:t>
            </a: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JFET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A8EC35-91A3-164D-137B-A72277CBBED4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6D8B7CD-71D2-959B-E1F1-64104E899AA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9776FED0-EBEF-D7F6-B18A-DCB6C6462A9A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D5EE2B8D-C378-C83A-CD94-A4195E1A566B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灯片编号占位符 3">
              <a:extLst>
                <a:ext uri="{FF2B5EF4-FFF2-40B4-BE49-F238E27FC236}">
                  <a16:creationId xmlns:a16="http://schemas.microsoft.com/office/drawing/2014/main" id="{54B9A18A-BA13-4B01-ED59-4300D416CBD8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4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FDEFE534-4E6B-34D1-BD89-C50968428565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000" dirty="0"/>
              <a:t>场效应管的定义和分类</a:t>
            </a:r>
          </a:p>
        </p:txBody>
      </p:sp>
    </p:spTree>
    <p:extLst>
      <p:ext uri="{BB962C8B-B14F-4D97-AF65-F5344CB8AC3E}">
        <p14:creationId xmlns:p14="http://schemas.microsoft.com/office/powerpoint/2010/main" val="275428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B6CE59B0-EAEC-8C6D-945A-8C3A8388FA4B}"/>
              </a:ext>
            </a:extLst>
          </p:cNvPr>
          <p:cNvSpPr txBox="1"/>
          <p:nvPr/>
        </p:nvSpPr>
        <p:spPr>
          <a:xfrm>
            <a:off x="360000" y="827142"/>
            <a:ext cx="8949867" cy="115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场效应管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Metal-Oxide-Semiconductor FET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沟道增强型、</a:t>
            </a: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沟道耗尽型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C3715E-5A73-86D5-F10C-4FB0C7C18EC8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84FC8F3-38B2-576B-8E96-DA5822BC944D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30" name="箭头: 五边形 29">
                <a:extLst>
                  <a:ext uri="{FF2B5EF4-FFF2-40B4-BE49-F238E27FC236}">
                    <a16:creationId xmlns:a16="http://schemas.microsoft.com/office/drawing/2014/main" id="{FC313DDA-3970-7251-D2B8-8EA2656CF623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箭头: V 形 30">
                <a:extLst>
                  <a:ext uri="{FF2B5EF4-FFF2-40B4-BE49-F238E27FC236}">
                    <a16:creationId xmlns:a16="http://schemas.microsoft.com/office/drawing/2014/main" id="{2A7ECD20-5181-6B13-033C-AB4130864D58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灯片编号占位符 3">
              <a:extLst>
                <a:ext uri="{FF2B5EF4-FFF2-40B4-BE49-F238E27FC236}">
                  <a16:creationId xmlns:a16="http://schemas.microsoft.com/office/drawing/2014/main" id="{D57FA74A-A919-D914-6802-C4AF28B57F25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5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E1736264-4CAF-C04C-680F-AA00BCA4BC69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F43C1C-1DDF-31C5-CE02-9C8CA3E9B110}"/>
              </a:ext>
            </a:extLst>
          </p:cNvPr>
          <p:cNvSpPr txBox="1"/>
          <p:nvPr/>
        </p:nvSpPr>
        <p:spPr>
          <a:xfrm>
            <a:off x="360001" y="3960000"/>
            <a:ext cx="6151636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en-US" altLang="zh-CN" sz="19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沟道增强型、</a:t>
            </a:r>
            <a:r>
              <a:rPr kumimoji="1"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kumimoji="1" lang="en-US" altLang="zh-CN" sz="19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沟道耗尽型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5FC77A73-1055-F69B-7BAD-EEDE521F7872}"/>
              </a:ext>
            </a:extLst>
          </p:cNvPr>
          <p:cNvGrpSpPr/>
          <p:nvPr/>
        </p:nvGrpSpPr>
        <p:grpSpPr>
          <a:xfrm>
            <a:off x="1332000" y="1908000"/>
            <a:ext cx="1836000" cy="1865665"/>
            <a:chOff x="1332000" y="1872000"/>
            <a:chExt cx="1836000" cy="1865665"/>
          </a:xfrm>
        </p:grpSpPr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EFB2AE98-DB12-DB2A-DBA4-0B3866E1BE9C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29C9CE3C-D05D-A060-5485-7CB9AE787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59AD556C-6BE6-7B48-7513-21DA373A51A6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EC7A75E4-23A7-8A6D-E7DF-E4A4610DFEA7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9F016AE2-30EE-5931-4DA6-6F267A74F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2" name="Rectangle 8">
                  <a:extLst>
                    <a:ext uri="{FF2B5EF4-FFF2-40B4-BE49-F238E27FC236}">
                      <a16:creationId xmlns:a16="http://schemas.microsoft.com/office/drawing/2014/main" id="{9F016AE2-30EE-5931-4DA6-6F267A74F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Rectangle 8">
                  <a:extLst>
                    <a:ext uri="{FF2B5EF4-FFF2-40B4-BE49-F238E27FC236}">
                      <a16:creationId xmlns:a16="http://schemas.microsoft.com/office/drawing/2014/main" id="{C4E414F8-3CA5-2B86-9F07-827DCB263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3" name="Rectangle 8">
                  <a:extLst>
                    <a:ext uri="{FF2B5EF4-FFF2-40B4-BE49-F238E27FC236}">
                      <a16:creationId xmlns:a16="http://schemas.microsoft.com/office/drawing/2014/main" id="{C4E414F8-3CA5-2B86-9F07-827DCB263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Rectangle 8">
                  <a:extLst>
                    <a:ext uri="{FF2B5EF4-FFF2-40B4-BE49-F238E27FC236}">
                      <a16:creationId xmlns:a16="http://schemas.microsoft.com/office/drawing/2014/main" id="{A4ABCD9D-EB66-CE61-7E2B-F13B26B14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4" name="Rectangle 8">
                  <a:extLst>
                    <a:ext uri="{FF2B5EF4-FFF2-40B4-BE49-F238E27FC236}">
                      <a16:creationId xmlns:a16="http://schemas.microsoft.com/office/drawing/2014/main" id="{A4ABCD9D-EB66-CE61-7E2B-F13B26B141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Rectangle 8">
                  <a:extLst>
                    <a:ext uri="{FF2B5EF4-FFF2-40B4-BE49-F238E27FC236}">
                      <a16:creationId xmlns:a16="http://schemas.microsoft.com/office/drawing/2014/main" id="{2B3D9A5E-E453-26DC-DF17-686111860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5" name="Rectangle 8">
                  <a:extLst>
                    <a:ext uri="{FF2B5EF4-FFF2-40B4-BE49-F238E27FC236}">
                      <a16:creationId xmlns:a16="http://schemas.microsoft.com/office/drawing/2014/main" id="{2B3D9A5E-E453-26DC-DF17-686111860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1DCC22CA-B108-00CD-EC99-CE1006B47A8B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1D8C7E0-2F66-8CBA-5916-166C4DBE956F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06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21DB6B9F-3D64-0FE4-5A9A-537E7C09464F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71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F14DEDFA-4F89-362A-0BFB-565689B22760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23BB787-888B-9A4B-FC92-211C9E9C2A7D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E3AA761A-C1E6-85D0-F12A-A30EE1D50DD8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6BD9DFF-FC2A-D36C-E2BB-C7A749215CB2}"/>
              </a:ext>
            </a:extLst>
          </p:cNvPr>
          <p:cNvGrpSpPr/>
          <p:nvPr/>
        </p:nvGrpSpPr>
        <p:grpSpPr>
          <a:xfrm>
            <a:off x="3888000" y="1908000"/>
            <a:ext cx="1836000" cy="1865665"/>
            <a:chOff x="1332000" y="1872000"/>
            <a:chExt cx="1836000" cy="1865665"/>
          </a:xfrm>
        </p:grpSpPr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E21C8A41-9E69-FD98-6198-0C71BE038C0E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5AA1F28E-236B-374E-6368-E24581A8F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954F2905-2376-1865-BFF1-4F1896CF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D40070E3-36E6-D78E-90F4-AD8FC880BFB6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Rectangle 8">
                  <a:extLst>
                    <a:ext uri="{FF2B5EF4-FFF2-40B4-BE49-F238E27FC236}">
                      <a16:creationId xmlns:a16="http://schemas.microsoft.com/office/drawing/2014/main" id="{C65B1157-0A98-E742-CF0A-76A64DF99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7" name="Rectangle 8">
                  <a:extLst>
                    <a:ext uri="{FF2B5EF4-FFF2-40B4-BE49-F238E27FC236}">
                      <a16:creationId xmlns:a16="http://schemas.microsoft.com/office/drawing/2014/main" id="{C65B1157-0A98-E742-CF0A-76A64DF99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Rectangle 8">
                  <a:extLst>
                    <a:ext uri="{FF2B5EF4-FFF2-40B4-BE49-F238E27FC236}">
                      <a16:creationId xmlns:a16="http://schemas.microsoft.com/office/drawing/2014/main" id="{10534006-8CF0-16A9-5EF5-0E734CEA2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8" name="Rectangle 8">
                  <a:extLst>
                    <a:ext uri="{FF2B5EF4-FFF2-40B4-BE49-F238E27FC236}">
                      <a16:creationId xmlns:a16="http://schemas.microsoft.com/office/drawing/2014/main" id="{10534006-8CF0-16A9-5EF5-0E734CEA24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Rectangle 8">
                  <a:extLst>
                    <a:ext uri="{FF2B5EF4-FFF2-40B4-BE49-F238E27FC236}">
                      <a16:creationId xmlns:a16="http://schemas.microsoft.com/office/drawing/2014/main" id="{C0660E28-E718-E77A-97DF-95CE1764A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29" name="Rectangle 8">
                  <a:extLst>
                    <a:ext uri="{FF2B5EF4-FFF2-40B4-BE49-F238E27FC236}">
                      <a16:creationId xmlns:a16="http://schemas.microsoft.com/office/drawing/2014/main" id="{C0660E28-E718-E77A-97DF-95CE1764A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Rectangle 8">
                  <a:extLst>
                    <a:ext uri="{FF2B5EF4-FFF2-40B4-BE49-F238E27FC236}">
                      <a16:creationId xmlns:a16="http://schemas.microsoft.com/office/drawing/2014/main" id="{47C41BE2-928B-0B84-E0CB-B665E8A15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30" name="Rectangle 8">
                  <a:extLst>
                    <a:ext uri="{FF2B5EF4-FFF2-40B4-BE49-F238E27FC236}">
                      <a16:creationId xmlns:a16="http://schemas.microsoft.com/office/drawing/2014/main" id="{47C41BE2-928B-0B84-E0CB-B665E8A150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F2C4976-DCCE-5C70-E2AA-A47FB00CAC28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75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C7B62ADB-58D1-8255-7ECF-7B229ED9934A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E44C3692-51C9-523D-AD6B-10D00153CA31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FDDE9FB1-D212-93AF-B643-5EF28BD31ADB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34E7455C-DCD0-1296-5B50-536F30563E66}"/>
              </a:ext>
            </a:extLst>
          </p:cNvPr>
          <p:cNvGrpSpPr/>
          <p:nvPr/>
        </p:nvGrpSpPr>
        <p:grpSpPr>
          <a:xfrm>
            <a:off x="1332000" y="4500000"/>
            <a:ext cx="1836000" cy="1865665"/>
            <a:chOff x="1332000" y="1872000"/>
            <a:chExt cx="1836000" cy="1865665"/>
          </a:xfrm>
        </p:grpSpPr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622AF1CD-3277-1D20-8595-3EFF4870A32D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EA574AF4-F9D1-79E1-F6BB-4C7DE8B44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D8B717DD-C0D7-7BD0-CF19-6086681AAE07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1D98489E-95A9-9A07-EE30-29597B8C8001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8">
                  <a:extLst>
                    <a:ext uri="{FF2B5EF4-FFF2-40B4-BE49-F238E27FC236}">
                      <a16:creationId xmlns:a16="http://schemas.microsoft.com/office/drawing/2014/main" id="{415C79A2-2E3D-2F1A-6D7B-3C897C8C7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2" name="Rectangle 8">
                  <a:extLst>
                    <a:ext uri="{FF2B5EF4-FFF2-40B4-BE49-F238E27FC236}">
                      <a16:creationId xmlns:a16="http://schemas.microsoft.com/office/drawing/2014/main" id="{415C79A2-2E3D-2F1A-6D7B-3C897C8C7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Rectangle 8">
                  <a:extLst>
                    <a:ext uri="{FF2B5EF4-FFF2-40B4-BE49-F238E27FC236}">
                      <a16:creationId xmlns:a16="http://schemas.microsoft.com/office/drawing/2014/main" id="{7622E1F4-CA52-E00F-77B7-7A42A6808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3" name="Rectangle 8">
                  <a:extLst>
                    <a:ext uri="{FF2B5EF4-FFF2-40B4-BE49-F238E27FC236}">
                      <a16:creationId xmlns:a16="http://schemas.microsoft.com/office/drawing/2014/main" id="{7622E1F4-CA52-E00F-77B7-7A42A6808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Rectangle 8">
                  <a:extLst>
                    <a:ext uri="{FF2B5EF4-FFF2-40B4-BE49-F238E27FC236}">
                      <a16:creationId xmlns:a16="http://schemas.microsoft.com/office/drawing/2014/main" id="{A1E7BC6F-B246-C2D2-86C3-270C530F6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4" name="Rectangle 8">
                  <a:extLst>
                    <a:ext uri="{FF2B5EF4-FFF2-40B4-BE49-F238E27FC236}">
                      <a16:creationId xmlns:a16="http://schemas.microsoft.com/office/drawing/2014/main" id="{A1E7BC6F-B246-C2D2-86C3-270C530F6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FE90B22B-19BE-5C71-B812-F3FA301BA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5" name="Rectangle 8">
                  <a:extLst>
                    <a:ext uri="{FF2B5EF4-FFF2-40B4-BE49-F238E27FC236}">
                      <a16:creationId xmlns:a16="http://schemas.microsoft.com/office/drawing/2014/main" id="{FE90B22B-19BE-5C71-B812-F3FA301BA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0E30FA08-2C40-60CA-9E4C-D27CCCD9739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D022C711-8E6F-8AFE-9747-D6B07E9BB579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06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DDCA3F8B-EB62-A2C2-EABD-E659C5E26F33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71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8D9D45E3-8775-C07E-7193-6C3E148FFE3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51D9F486-BD17-17DD-186D-CF1122695673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50AF46C3-5FE9-1B33-2F06-AE27410F99AE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EFB71CD5-5E8B-4CA5-2C91-02317464AB79}"/>
              </a:ext>
            </a:extLst>
          </p:cNvPr>
          <p:cNvGrpSpPr/>
          <p:nvPr/>
        </p:nvGrpSpPr>
        <p:grpSpPr>
          <a:xfrm>
            <a:off x="3888000" y="4500000"/>
            <a:ext cx="1836000" cy="1865665"/>
            <a:chOff x="1332000" y="1872000"/>
            <a:chExt cx="1836000" cy="1865665"/>
          </a:xfrm>
        </p:grpSpPr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B9E90D5C-262E-BADB-3F89-A53B31779828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EA0C779B-6841-B1DB-BAD1-BCDD5739F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4BCC2EE7-652C-9E56-0E99-D32F85C175A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563619DA-25D4-0881-2B9F-8DF13261FFFF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Rectangle 8">
                  <a:extLst>
                    <a:ext uri="{FF2B5EF4-FFF2-40B4-BE49-F238E27FC236}">
                      <a16:creationId xmlns:a16="http://schemas.microsoft.com/office/drawing/2014/main" id="{DD4D77B9-0B7A-8E06-61C3-DEE2B385B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7" name="Rectangle 8">
                  <a:extLst>
                    <a:ext uri="{FF2B5EF4-FFF2-40B4-BE49-F238E27FC236}">
                      <a16:creationId xmlns:a16="http://schemas.microsoft.com/office/drawing/2014/main" id="{DD4D77B9-0B7A-8E06-61C3-DEE2B385B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Rectangle 8">
                  <a:extLst>
                    <a:ext uri="{FF2B5EF4-FFF2-40B4-BE49-F238E27FC236}">
                      <a16:creationId xmlns:a16="http://schemas.microsoft.com/office/drawing/2014/main" id="{0B7C93C6-8354-270F-64EF-F40E5357B3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8" name="Rectangle 8">
                  <a:extLst>
                    <a:ext uri="{FF2B5EF4-FFF2-40B4-BE49-F238E27FC236}">
                      <a16:creationId xmlns:a16="http://schemas.microsoft.com/office/drawing/2014/main" id="{0B7C93C6-8354-270F-64EF-F40E5357B3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Rectangle 8">
                  <a:extLst>
                    <a:ext uri="{FF2B5EF4-FFF2-40B4-BE49-F238E27FC236}">
                      <a16:creationId xmlns:a16="http://schemas.microsoft.com/office/drawing/2014/main" id="{0E48582B-00A2-045C-F529-344F8FF23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59" name="Rectangle 8">
                  <a:extLst>
                    <a:ext uri="{FF2B5EF4-FFF2-40B4-BE49-F238E27FC236}">
                      <a16:creationId xmlns:a16="http://schemas.microsoft.com/office/drawing/2014/main" id="{0E48582B-00A2-045C-F529-344F8FF23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Rectangle 8">
                  <a:extLst>
                    <a:ext uri="{FF2B5EF4-FFF2-40B4-BE49-F238E27FC236}">
                      <a16:creationId xmlns:a16="http://schemas.microsoft.com/office/drawing/2014/main" id="{5ADAA06C-F4CB-272A-7280-6C93C0AC3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0" name="Rectangle 8">
                  <a:extLst>
                    <a:ext uri="{FF2B5EF4-FFF2-40B4-BE49-F238E27FC236}">
                      <a16:creationId xmlns:a16="http://schemas.microsoft.com/office/drawing/2014/main" id="{5ADAA06C-F4CB-272A-7280-6C93C0AC3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1AFBA32D-E265-3EDD-1671-ABA7B6E85D80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75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5090928-3586-F1FB-1619-0DF82DF4B247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FFC4C303-2242-9035-B320-543E4EBC60C4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E3FA002C-701A-F63B-A019-86C3A47318F6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9E9CBD1-C3B2-538D-0B08-8CAAAE1EF67F}"/>
              </a:ext>
            </a:extLst>
          </p:cNvPr>
          <p:cNvSpPr txBox="1"/>
          <p:nvPr/>
        </p:nvSpPr>
        <p:spPr>
          <a:xfrm>
            <a:off x="7776000" y="2880000"/>
            <a:ext cx="371792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）：源极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   栅极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Drain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  漏极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Substrate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）：衬底</a:t>
            </a:r>
          </a:p>
        </p:txBody>
      </p:sp>
    </p:spTree>
    <p:extLst>
      <p:ext uri="{BB962C8B-B14F-4D97-AF65-F5344CB8AC3E}">
        <p14:creationId xmlns:p14="http://schemas.microsoft.com/office/powerpoint/2010/main" val="172444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806A-1FCF-E6FE-FC66-AFB0EA0D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EB5C4EA-AE38-6A0D-DDE3-29739CA3ABEF}"/>
              </a:ext>
            </a:extLst>
          </p:cNvPr>
          <p:cNvSpPr txBox="1"/>
          <p:nvPr/>
        </p:nvSpPr>
        <p:spPr>
          <a:xfrm>
            <a:off x="360000" y="827142"/>
            <a:ext cx="5284572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沟道增强型 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72D5D55-AEDF-10ED-B116-ADEC062A6F67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81FDF696-0D96-1D91-42B4-1A1D9A5AAD3F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FEAA9589-0D46-8300-594C-AFB9A4305833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6D17D012-1895-7988-734E-D9C49B138B63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E2AC859D-C9DE-3D44-3E43-BB1E73D2ED29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6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5ED7088-E82A-1D05-2E3E-45223C4D4284}"/>
              </a:ext>
            </a:extLst>
          </p:cNvPr>
          <p:cNvSpPr txBox="1"/>
          <p:nvPr/>
        </p:nvSpPr>
        <p:spPr>
          <a:xfrm>
            <a:off x="503813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6270464-A633-AD7E-894E-444429DC0289}"/>
              </a:ext>
            </a:extLst>
          </p:cNvPr>
          <p:cNvSpPr txBox="1"/>
          <p:nvPr/>
        </p:nvSpPr>
        <p:spPr>
          <a:xfrm>
            <a:off x="6840000" y="5976000"/>
            <a:ext cx="4680000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7976DED-58F3-8607-16B4-D1EF33EE671F}"/>
              </a:ext>
            </a:extLst>
          </p:cNvPr>
          <p:cNvSpPr txBox="1"/>
          <p:nvPr/>
        </p:nvSpPr>
        <p:spPr>
          <a:xfrm>
            <a:off x="3456442" y="5976000"/>
            <a:ext cx="2389824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kumimoji="1"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简化符号</a:t>
            </a:r>
            <a:endParaRPr kumimoji="1"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379BFCE-0212-36EF-4F0A-E07E1229457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3ED13C8-3EC4-37CA-68A6-DB00AC9F0C3D}"/>
              </a:ext>
            </a:extLst>
          </p:cNvPr>
          <p:cNvGrpSpPr/>
          <p:nvPr/>
        </p:nvGrpSpPr>
        <p:grpSpPr>
          <a:xfrm>
            <a:off x="1008000" y="3420000"/>
            <a:ext cx="1836000" cy="1865665"/>
            <a:chOff x="1332000" y="1872000"/>
            <a:chExt cx="1836000" cy="1865665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DC84D41-BFD1-25BA-9A67-01883938E18F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F3BDDAE-E43F-E166-D97E-E959B91C2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2808000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DA46C38-8A56-C84C-6FBB-374FEA62E3E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000" y="252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351C289-143C-C034-38BC-37828D4A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051999" y="2520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B7A6CDB2-85AB-98AA-A541-7F0BE5DF5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68579181-AF4A-E6FC-11B4-88832D35E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2000" y="2628000"/>
                  <a:ext cx="36000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5254" b="-1184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8">
                  <a:extLst>
                    <a:ext uri="{FF2B5EF4-FFF2-40B4-BE49-F238E27FC236}">
                      <a16:creationId xmlns:a16="http://schemas.microsoft.com/office/drawing/2014/main" id="{B062B724-7FC0-AE11-CEC2-212E54253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Rectangle 8">
                  <a:extLst>
                    <a:ext uri="{FF2B5EF4-FFF2-40B4-BE49-F238E27FC236}">
                      <a16:creationId xmlns:a16="http://schemas.microsoft.com/office/drawing/2014/main" id="{664692F1-38AC-209D-0331-6C8B3B07AA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2000" y="1872000"/>
                  <a:ext cx="3600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94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59E7E418-ED61-2834-ABA5-7D5960596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7F91F942-FDCF-6F97-50AE-A8D636547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6000" y="3276000"/>
                  <a:ext cx="36000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07CE6A70-E4C0-50B0-4727-CA3A4D85C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9" name="Rectangle 8">
                  <a:extLst>
                    <a:ext uri="{FF2B5EF4-FFF2-40B4-BE49-F238E27FC236}">
                      <a16:creationId xmlns:a16="http://schemas.microsoft.com/office/drawing/2014/main" id="{807DB579-56BE-3060-662F-F7641692B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2000" y="2577600"/>
                  <a:ext cx="3960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2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55B7211-E934-09E5-4052-9CB0573DC0AA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430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80E6276-F928-9A7D-5EB5-0304A11DBF1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06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B7B874D-3ADD-0959-4375-966BAE072EC7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2718000"/>
              <a:ext cx="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2AC93EBE-C20F-D880-CBFB-3AE7FA9240F5}"/>
                </a:ext>
              </a:extLst>
            </p:cNvPr>
            <p:cNvCxnSpPr>
              <a:cxnSpLocks/>
            </p:cNvCxnSpPr>
            <p:nvPr/>
          </p:nvCxnSpPr>
          <p:spPr>
            <a:xfrm>
              <a:off x="2052000" y="3096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2D25F9B-4BC5-AEA9-A7DC-E02FB5F1C4EC}"/>
                </a:ext>
              </a:extLst>
            </p:cNvPr>
            <p:cNvCxnSpPr/>
            <p:nvPr/>
          </p:nvCxnSpPr>
          <p:spPr>
            <a:xfrm>
              <a:off x="2412000" y="2160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4502A816-CAD8-F796-D151-9140CCE8E6A0}"/>
                </a:ext>
              </a:extLst>
            </p:cNvPr>
            <p:cNvCxnSpPr/>
            <p:nvPr/>
          </p:nvCxnSpPr>
          <p:spPr>
            <a:xfrm>
              <a:off x="2412000" y="3096000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1667FFAC-0A5A-9110-D54B-6F02738F73A9}"/>
              </a:ext>
            </a:extLst>
          </p:cNvPr>
          <p:cNvGrpSpPr/>
          <p:nvPr/>
        </p:nvGrpSpPr>
        <p:grpSpPr>
          <a:xfrm>
            <a:off x="3888000" y="3420000"/>
            <a:ext cx="1440000" cy="1865665"/>
            <a:chOff x="3240000" y="1962366"/>
            <a:chExt cx="1440000" cy="1865665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E9192F88-9B23-5BA8-7F0D-713F43E29508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00" y="2898000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F33E2F1-270C-0AA3-7243-8D0936FB0EF7}"/>
                </a:ext>
              </a:extLst>
            </p:cNvPr>
            <p:cNvCxnSpPr>
              <a:cxnSpLocks/>
            </p:cNvCxnSpPr>
            <p:nvPr/>
          </p:nvCxnSpPr>
          <p:spPr>
            <a:xfrm>
              <a:off x="3780000" y="2610366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9EB24F7-AF2E-C31D-1C64-DA70E69D3874}"/>
                </a:ext>
              </a:extLst>
            </p:cNvPr>
            <p:cNvCxnSpPr>
              <a:cxnSpLocks/>
            </p:cNvCxnSpPr>
            <p:nvPr/>
          </p:nvCxnSpPr>
          <p:spPr>
            <a:xfrm>
              <a:off x="3959999" y="2610366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8">
                  <a:extLst>
                    <a:ext uri="{FF2B5EF4-FFF2-40B4-BE49-F238E27FC236}">
                      <a16:creationId xmlns:a16="http://schemas.microsoft.com/office/drawing/2014/main" id="{E9E2EBF5-74AF-4219-8867-5EA848459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0000" y="2430000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1" name="Rectangle 8">
                  <a:extLst>
                    <a:ext uri="{FF2B5EF4-FFF2-40B4-BE49-F238E27FC236}">
                      <a16:creationId xmlns:a16="http://schemas.microsoft.com/office/drawing/2014/main" id="{086B22EB-E229-03E0-3161-3AD83B134A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0000" y="2430000"/>
                  <a:ext cx="36000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3559" b="-12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8">
                  <a:extLst>
                    <a:ext uri="{FF2B5EF4-FFF2-40B4-BE49-F238E27FC236}">
                      <a16:creationId xmlns:a16="http://schemas.microsoft.com/office/drawing/2014/main" id="{8EDA6632-58AD-3E22-7107-8601A30C2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000" y="1962366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2" name="Rectangle 8">
                  <a:extLst>
                    <a:ext uri="{FF2B5EF4-FFF2-40B4-BE49-F238E27FC236}">
                      <a16:creationId xmlns:a16="http://schemas.microsoft.com/office/drawing/2014/main" id="{10DA5724-5DB0-7476-08CB-679FA125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000" y="1962366"/>
                  <a:ext cx="36000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525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37C251D5-D582-D82B-F8F6-564A72C23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4000" y="3366366"/>
                  <a:ext cx="36000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Aft>
                      <a:spcPct val="20000"/>
                    </a:spcAft>
                    <a:buChar char="•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Aft>
                      <a:spcPct val="20000"/>
                    </a:spcAft>
                    <a:buChar char="–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Aft>
                      <a:spcPct val="20000"/>
                    </a:spcAft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Aft>
                      <a:spcPct val="2000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Aft>
                      <a:spcPct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oMath>
                    </m:oMathPara>
                  </a14:m>
                  <a:endParaRPr kumimoji="1"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3" name="Rectangle 8">
                  <a:extLst>
                    <a:ext uri="{FF2B5EF4-FFF2-40B4-BE49-F238E27FC236}">
                      <a16:creationId xmlns:a16="http://schemas.microsoft.com/office/drawing/2014/main" id="{25F0041B-18A5-EC51-4346-0F4B67FC2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4000" y="3366366"/>
                  <a:ext cx="36000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6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A7611B41-7202-12E7-816A-A72185146189}"/>
                </a:ext>
              </a:extLst>
            </p:cNvPr>
            <p:cNvCxnSpPr>
              <a:cxnSpLocks/>
            </p:cNvCxnSpPr>
            <p:nvPr/>
          </p:nvCxnSpPr>
          <p:spPr>
            <a:xfrm>
              <a:off x="3960000" y="3186366"/>
              <a:ext cx="36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795C83C6-1791-C26D-6763-163C469F20CB}"/>
                </a:ext>
              </a:extLst>
            </p:cNvPr>
            <p:cNvCxnSpPr/>
            <p:nvPr/>
          </p:nvCxnSpPr>
          <p:spPr>
            <a:xfrm>
              <a:off x="4320000" y="2250366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70ECA4A5-52D9-27A1-8EC3-2E655487E9D8}"/>
                </a:ext>
              </a:extLst>
            </p:cNvPr>
            <p:cNvCxnSpPr/>
            <p:nvPr/>
          </p:nvCxnSpPr>
          <p:spPr>
            <a:xfrm>
              <a:off x="4320000" y="3186366"/>
              <a:ext cx="0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F793F510-CF5B-F880-1612-F39C9D08A8BB}"/>
                </a:ext>
              </a:extLst>
            </p:cNvPr>
            <p:cNvCxnSpPr>
              <a:cxnSpLocks/>
            </p:cNvCxnSpPr>
            <p:nvPr/>
          </p:nvCxnSpPr>
          <p:spPr>
            <a:xfrm>
              <a:off x="3960000" y="2610000"/>
              <a:ext cx="0" cy="57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E1547474-9D09-4543-8585-25C423B89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0000" y="1656000"/>
            <a:ext cx="5922326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0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41971-8A20-74B8-4F22-CC33CE74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7AFDEF4-139D-59C0-F5D8-2263D1288870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0724B9D-E753-401F-F05D-4902710EB865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F1B45BFE-AB4A-A7A7-E6B5-AF7BF0EF7892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BC1879C1-B5D0-232A-8C74-9027B9EC384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CF15068E-1FBD-93F2-724B-A5B90AFD248D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7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0E991A3C-0952-AE40-035C-54BDEE792235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11110280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沟道增强型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MOS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，漏极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和源极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之间不导通，即使加电压也无电流产生</a:t>
                </a:r>
                <a:endParaRPr kumimoji="1" lang="en-US" altLang="zh-CN" sz="24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0E991A3C-0952-AE40-035C-54BDEE792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11110280" cy="1091966"/>
              </a:xfrm>
              <a:prstGeom prst="rect">
                <a:avLst/>
              </a:prstGeom>
              <a:blipFill>
                <a:blip r:embed="rId3"/>
                <a:stretch>
                  <a:fillRect l="-987" t="-2235" b="-1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D8866F12-57AC-A896-DCBF-7E2BE97288CC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722095D-F781-85AE-7DD8-7E8A0FF3DA7B}"/>
              </a:ext>
            </a:extLst>
          </p:cNvPr>
          <p:cNvGrpSpPr/>
          <p:nvPr/>
        </p:nvGrpSpPr>
        <p:grpSpPr>
          <a:xfrm>
            <a:off x="6642000" y="1980000"/>
            <a:ext cx="4878000" cy="4030887"/>
            <a:chOff x="6642000" y="1800000"/>
            <a:chExt cx="4878000" cy="4030887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54D2055-9BF9-C25D-DB5C-808EBE738F4E}"/>
                </a:ext>
              </a:extLst>
            </p:cNvPr>
            <p:cNvCxnSpPr>
              <a:cxnSpLocks/>
              <a:stCxn id="16" idx="2"/>
              <a:endCxn id="14" idx="6"/>
            </p:cNvCxnSpPr>
            <p:nvPr/>
          </p:nvCxnSpPr>
          <p:spPr>
            <a:xfrm>
              <a:off x="7866000" y="2952000"/>
              <a:ext cx="138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75175D6-F7D0-CCF4-0095-F7D6748A1F58}"/>
                </a:ext>
              </a:extLst>
            </p:cNvPr>
            <p:cNvSpPr txBox="1"/>
            <p:nvPr/>
          </p:nvSpPr>
          <p:spPr>
            <a:xfrm>
              <a:off x="9180000" y="5400000"/>
              <a:ext cx="180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衬底引线</a:t>
              </a:r>
              <a:endParaRPr lang="zh-CN" altLang="en-US" sz="22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5CF555B-A478-A979-7C0E-5AA6D83931B3}"/>
                </a:ext>
              </a:extLst>
            </p:cNvPr>
            <p:cNvSpPr/>
            <p:nvPr/>
          </p:nvSpPr>
          <p:spPr>
            <a:xfrm>
              <a:off x="6840000" y="3708000"/>
              <a:ext cx="4680000" cy="1440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5A3627B-F023-1912-295E-8F578E665A8C}"/>
                </a:ext>
              </a:extLst>
            </p:cNvPr>
            <p:cNvSpPr/>
            <p:nvPr/>
          </p:nvSpPr>
          <p:spPr>
            <a:xfrm>
              <a:off x="6840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021B8C-4626-7BEB-9E65-08ED2C684E57}"/>
                </a:ext>
              </a:extLst>
            </p:cNvPr>
            <p:cNvSpPr/>
            <p:nvPr/>
          </p:nvSpPr>
          <p:spPr>
            <a:xfrm>
              <a:off x="10872000" y="3420000"/>
              <a:ext cx="648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C808CB4-F31B-C32F-AF27-E5C5A4354417}"/>
                </a:ext>
              </a:extLst>
            </p:cNvPr>
            <p:cNvSpPr/>
            <p:nvPr/>
          </p:nvSpPr>
          <p:spPr>
            <a:xfrm>
              <a:off x="8388000" y="3420000"/>
              <a:ext cx="1584000" cy="288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E003394-80E1-C352-D9FB-24C537BEA317}"/>
                </a:ext>
              </a:extLst>
            </p:cNvPr>
            <p:cNvSpPr/>
            <p:nvPr/>
          </p:nvSpPr>
          <p:spPr>
            <a:xfrm>
              <a:off x="8532000" y="3240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38FF67-C011-723C-2BE7-CB7DCA84B928}"/>
                </a:ext>
              </a:extLst>
            </p:cNvPr>
            <p:cNvSpPr/>
            <p:nvPr/>
          </p:nvSpPr>
          <p:spPr>
            <a:xfrm>
              <a:off x="7488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D4D56A9-B8EE-4A43-C01F-964E50B361AC}"/>
                </a:ext>
              </a:extLst>
            </p:cNvPr>
            <p:cNvSpPr/>
            <p:nvPr/>
          </p:nvSpPr>
          <p:spPr>
            <a:xfrm>
              <a:off x="9972000" y="3528000"/>
              <a:ext cx="900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7A805-71C2-D9BA-0C1C-A9C7AD742E95}"/>
                </a:ext>
              </a:extLst>
            </p:cNvPr>
            <p:cNvSpPr/>
            <p:nvPr/>
          </p:nvSpPr>
          <p:spPr>
            <a:xfrm>
              <a:off x="8532000" y="5148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E69ABB0-50EA-D29C-D714-3A4F536B981A}"/>
                </a:ext>
              </a:extLst>
            </p:cNvPr>
            <p:cNvCxnSpPr>
              <a:cxnSpLocks/>
              <a:stCxn id="14" idx="0"/>
              <a:endCxn id="9" idx="0"/>
            </p:cNvCxnSpPr>
            <p:nvPr/>
          </p:nvCxnSpPr>
          <p:spPr>
            <a:xfrm>
              <a:off x="9180000" y="288000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FA3CB68-1FFD-2C1D-CC00-576673A09006}"/>
                </a:ext>
              </a:extLst>
            </p:cNvPr>
            <p:cNvSpPr/>
            <p:nvPr/>
          </p:nvSpPr>
          <p:spPr>
            <a:xfrm>
              <a:off x="9108000" y="28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FC22490-1A33-9725-CA3A-3A9F661609D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7938000" y="2340000"/>
              <a:ext cx="0" cy="11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2BC663A-C869-8E10-6927-EA9CDF1BBF30}"/>
                </a:ext>
              </a:extLst>
            </p:cNvPr>
            <p:cNvSpPr/>
            <p:nvPr/>
          </p:nvSpPr>
          <p:spPr>
            <a:xfrm>
              <a:off x="7866000" y="28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CB9079F-3A33-4236-611B-8282C6F6B8B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0422000" y="2340000"/>
              <a:ext cx="0" cy="11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94FC1AB-396F-C661-A069-BB73DFD31185}"/>
                </a:ext>
              </a:extLst>
            </p:cNvPr>
            <p:cNvSpPr/>
            <p:nvPr/>
          </p:nvSpPr>
          <p:spPr>
            <a:xfrm>
              <a:off x="10350000" y="28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ED31666-8FB7-7869-3324-71F412BA9E44}"/>
                </a:ext>
              </a:extLst>
            </p:cNvPr>
            <p:cNvCxnSpPr>
              <a:cxnSpLocks/>
              <a:stCxn id="12" idx="2"/>
              <a:endCxn id="20" idx="4"/>
            </p:cNvCxnSpPr>
            <p:nvPr/>
          </p:nvCxnSpPr>
          <p:spPr>
            <a:xfrm>
              <a:off x="9180000" y="5328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8E86A3D2-B6B4-63EB-919C-5BBD8AB37F35}"/>
                </a:ext>
              </a:extLst>
            </p:cNvPr>
            <p:cNvSpPr/>
            <p:nvPr/>
          </p:nvSpPr>
          <p:spPr>
            <a:xfrm>
              <a:off x="7308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A9888294-9819-43A2-41A7-25B3DEBBFEBE}"/>
                </a:ext>
              </a:extLst>
            </p:cNvPr>
            <p:cNvSpPr/>
            <p:nvPr/>
          </p:nvSpPr>
          <p:spPr>
            <a:xfrm>
              <a:off x="7488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78AB154A-7A00-DED1-A1F3-81F33418FD3D}"/>
                </a:ext>
              </a:extLst>
            </p:cNvPr>
            <p:cNvSpPr/>
            <p:nvPr/>
          </p:nvSpPr>
          <p:spPr>
            <a:xfrm>
              <a:off x="9792000" y="3708000"/>
              <a:ext cx="1260000" cy="68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顶角 23">
              <a:extLst>
                <a:ext uri="{FF2B5EF4-FFF2-40B4-BE49-F238E27FC236}">
                  <a16:creationId xmlns:a16="http://schemas.microsoft.com/office/drawing/2014/main" id="{904235CB-62D4-15D8-11E3-1082A3BF788F}"/>
                </a:ext>
              </a:extLst>
            </p:cNvPr>
            <p:cNvSpPr/>
            <p:nvPr/>
          </p:nvSpPr>
          <p:spPr>
            <a:xfrm>
              <a:off x="9972000" y="3708000"/>
              <a:ext cx="900000" cy="50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532CCDF-82A8-0CD1-D981-A110416A7380}"/>
                </a:ext>
              </a:extLst>
            </p:cNvPr>
            <p:cNvSpPr txBox="1"/>
            <p:nvPr/>
          </p:nvSpPr>
          <p:spPr>
            <a:xfrm>
              <a:off x="8532000" y="4068000"/>
              <a:ext cx="129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耗尽层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320E0D-C3F3-13D9-E770-2C085747E56C}"/>
                </a:ext>
              </a:extLst>
            </p:cNvPr>
            <p:cNvSpPr txBox="1"/>
            <p:nvPr/>
          </p:nvSpPr>
          <p:spPr>
            <a:xfrm>
              <a:off x="7560000" y="2736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B463E5D-9CFE-D34A-134B-CC219A6646CD}"/>
                </a:ext>
              </a:extLst>
            </p:cNvPr>
            <p:cNvCxnSpPr>
              <a:cxnSpLocks/>
            </p:cNvCxnSpPr>
            <p:nvPr/>
          </p:nvCxnSpPr>
          <p:spPr>
            <a:xfrm>
              <a:off x="8442000" y="4140000"/>
              <a:ext cx="36000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B745FF0-9CFC-A38B-AA78-38429C9159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8000" y="4140000"/>
              <a:ext cx="360000" cy="7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492831C-0CF2-F078-22BC-836FA32529EB}"/>
                </a:ext>
              </a:extLst>
            </p:cNvPr>
            <p:cNvSpPr txBox="1"/>
            <p:nvPr/>
          </p:nvSpPr>
          <p:spPr>
            <a:xfrm>
              <a:off x="7578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D6878D-AA44-604E-5DBD-9EFF9DCC92F5}"/>
                </a:ext>
              </a:extLst>
            </p:cNvPr>
            <p:cNvSpPr txBox="1"/>
            <p:nvPr/>
          </p:nvSpPr>
          <p:spPr>
            <a:xfrm>
              <a:off x="10062000" y="374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515E00E-E521-EA5C-A23E-CCDDC962D1C6}"/>
                </a:ext>
              </a:extLst>
            </p:cNvPr>
            <p:cNvSpPr txBox="1"/>
            <p:nvPr/>
          </p:nvSpPr>
          <p:spPr>
            <a:xfrm>
              <a:off x="8172000" y="4644000"/>
              <a:ext cx="2016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 </a:t>
              </a:r>
              <a:r>
                <a:rPr kumimoji="1"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型硅衬底</a:t>
              </a:r>
              <a:endParaRPr lang="zh-CN" altLang="en-US" sz="2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6169921-9AAA-0A99-0394-A2D0F8778A3A}"/>
                </a:ext>
              </a:extLst>
            </p:cNvPr>
            <p:cNvSpPr txBox="1"/>
            <p:nvPr/>
          </p:nvSpPr>
          <p:spPr>
            <a:xfrm>
              <a:off x="10458000" y="2736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3DBE232-AF8E-6D3A-5740-54DF0D5CD4E8}"/>
                </a:ext>
              </a:extLst>
            </p:cNvPr>
            <p:cNvCxnSpPr>
              <a:cxnSpLocks/>
            </p:cNvCxnSpPr>
            <p:nvPr/>
          </p:nvCxnSpPr>
          <p:spPr>
            <a:xfrm>
              <a:off x="6642000" y="2340000"/>
              <a:ext cx="37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CBEE57D-3647-D0DA-9447-42A53ECCBEAF}"/>
                </a:ext>
              </a:extLst>
            </p:cNvPr>
            <p:cNvCxnSpPr>
              <a:cxnSpLocks/>
            </p:cNvCxnSpPr>
            <p:nvPr/>
          </p:nvCxnSpPr>
          <p:spPr>
            <a:xfrm>
              <a:off x="6642000" y="2340000"/>
              <a:ext cx="0" cy="331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9F9FF71A-26A0-857B-9425-F6D8410E86EA}"/>
                </a:ext>
              </a:extLst>
            </p:cNvPr>
            <p:cNvCxnSpPr>
              <a:cxnSpLocks/>
              <a:endCxn id="20" idx="6"/>
            </p:cNvCxnSpPr>
            <p:nvPr/>
          </p:nvCxnSpPr>
          <p:spPr>
            <a:xfrm>
              <a:off x="6642000" y="5652000"/>
              <a:ext cx="261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5547D43-6E68-C6B0-B7AA-9AE417AF8633}"/>
                </a:ext>
              </a:extLst>
            </p:cNvPr>
            <p:cNvSpPr/>
            <p:nvPr/>
          </p:nvSpPr>
          <p:spPr>
            <a:xfrm>
              <a:off x="9108000" y="558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A3060937-B474-683F-ED08-2FDC4DCB6F14}"/>
                    </a:ext>
                  </a:extLst>
                </p:cNvPr>
                <p:cNvSpPr txBox="1"/>
                <p:nvPr/>
              </p:nvSpPr>
              <p:spPr>
                <a:xfrm>
                  <a:off x="7938000" y="2520000"/>
                  <a:ext cx="1242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=0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A3060937-B474-683F-ED08-2FDC4DCB6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8000" y="2520000"/>
                  <a:ext cx="1242000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AA84F47-7406-E6DF-3F9C-7A67CE826ACC}"/>
                </a:ext>
              </a:extLst>
            </p:cNvPr>
            <p:cNvSpPr/>
            <p:nvPr/>
          </p:nvSpPr>
          <p:spPr>
            <a:xfrm>
              <a:off x="7866000" y="226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C3F0ED42-6BAD-44F7-FCC4-1767F5D17C07}"/>
                </a:ext>
              </a:extLst>
            </p:cNvPr>
            <p:cNvSpPr txBox="1"/>
            <p:nvPr/>
          </p:nvSpPr>
          <p:spPr>
            <a:xfrm>
              <a:off x="9216000" y="2736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4E7DBADB-15B1-C4E6-450F-D725699FFBDE}"/>
                </a:ext>
              </a:extLst>
            </p:cNvPr>
            <p:cNvSpPr/>
            <p:nvPr/>
          </p:nvSpPr>
          <p:spPr>
            <a:xfrm>
              <a:off x="9360000" y="2232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5F6A0FD6-2270-1A44-EAB0-6F8A33396D57}"/>
                </a:ext>
              </a:extLst>
            </p:cNvPr>
            <p:cNvCxnSpPr>
              <a:cxnSpLocks/>
            </p:cNvCxnSpPr>
            <p:nvPr/>
          </p:nvCxnSpPr>
          <p:spPr>
            <a:xfrm>
              <a:off x="9360000" y="2196000"/>
              <a:ext cx="0" cy="288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8A0A24F7-076D-21A9-8437-D2E05F2325DE}"/>
                </a:ext>
              </a:extLst>
            </p:cNvPr>
            <p:cNvCxnSpPr>
              <a:cxnSpLocks/>
            </p:cNvCxnSpPr>
            <p:nvPr/>
          </p:nvCxnSpPr>
          <p:spPr>
            <a:xfrm>
              <a:off x="9504000" y="2088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BCBAF4A0-B1C4-7DFF-66E5-3C49337DED0E}"/>
                    </a:ext>
                  </a:extLst>
                </p:cNvPr>
                <p:cNvSpPr txBox="1"/>
                <p:nvPr/>
              </p:nvSpPr>
              <p:spPr>
                <a:xfrm>
                  <a:off x="8748000" y="180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BCBAF4A0-B1C4-7DFF-66E5-3C49337DE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000" y="1800000"/>
                  <a:ext cx="720000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404C2EC-8655-3280-390F-A1DE87EA0885}"/>
              </a:ext>
            </a:extLst>
          </p:cNvPr>
          <p:cNvGrpSpPr/>
          <p:nvPr/>
        </p:nvGrpSpPr>
        <p:grpSpPr>
          <a:xfrm>
            <a:off x="1080000" y="2880000"/>
            <a:ext cx="4480165" cy="2358000"/>
            <a:chOff x="1242000" y="2952000"/>
            <a:chExt cx="4480165" cy="2358000"/>
          </a:xfrm>
        </p:grpSpPr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B89BE38A-E18E-4C5D-C6D1-66248C4B832C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>
              <a:off x="4572000" y="3599999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FB20A0FC-B320-C5B2-9B71-BE57D3A0DC40}"/>
                </a:ext>
              </a:extLst>
            </p:cNvPr>
            <p:cNvCxnSpPr>
              <a:cxnSpLocks/>
              <a:stCxn id="164" idx="0"/>
            </p:cNvCxnSpPr>
            <p:nvPr/>
          </p:nvCxnSpPr>
          <p:spPr>
            <a:xfrm>
              <a:off x="1692000" y="3600000"/>
              <a:ext cx="0" cy="14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AAD1FA4-D95A-6AC4-B3A8-A2BC2DD1EB71}"/>
                </a:ext>
              </a:extLst>
            </p:cNvPr>
            <p:cNvCxnSpPr>
              <a:cxnSpLocks/>
              <a:stCxn id="164" idx="2"/>
              <a:endCxn id="128" idx="6"/>
            </p:cNvCxnSpPr>
            <p:nvPr/>
          </p:nvCxnSpPr>
          <p:spPr>
            <a:xfrm>
              <a:off x="1620000" y="3672000"/>
              <a:ext cx="30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13DCB4FA-8914-794C-96E7-D7D0779D5CBE}"/>
                </a:ext>
              </a:extLst>
            </p:cNvPr>
            <p:cNvSpPr txBox="1"/>
            <p:nvPr/>
          </p:nvSpPr>
          <p:spPr>
            <a:xfrm>
              <a:off x="4608000" y="3456000"/>
              <a:ext cx="43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/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757DE13F-AA9F-88F9-0C62-6416B42D6EC7}"/>
                </a:ext>
              </a:extLst>
            </p:cNvPr>
            <p:cNvSpPr txBox="1"/>
            <p:nvPr/>
          </p:nvSpPr>
          <p:spPr>
            <a:xfrm>
              <a:off x="1242000" y="3456000"/>
              <a:ext cx="43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B7B5DCDE-7288-F0A8-3364-BBA8775A483C}"/>
                    </a:ext>
                  </a:extLst>
                </p:cNvPr>
                <p:cNvSpPr txBox="1"/>
                <p:nvPr/>
              </p:nvSpPr>
              <p:spPr>
                <a:xfrm>
                  <a:off x="4680000" y="4140000"/>
                  <a:ext cx="104216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=0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B7B5DCDE-7288-F0A8-3364-BBA8775A4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000" y="4140000"/>
                  <a:ext cx="104216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170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等腰三角形 145">
              <a:extLst>
                <a:ext uri="{FF2B5EF4-FFF2-40B4-BE49-F238E27FC236}">
                  <a16:creationId xmlns:a16="http://schemas.microsoft.com/office/drawing/2014/main" id="{519C4A0E-8B65-0485-CF9E-654ECDDACC0D}"/>
                </a:ext>
              </a:extLst>
            </p:cNvPr>
            <p:cNvSpPr/>
            <p:nvPr/>
          </p:nvSpPr>
          <p:spPr>
            <a:xfrm rot="16200000" flipH="1">
              <a:off x="1980000" y="4860000"/>
              <a:ext cx="504000" cy="36000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4C951A00-6A85-5AB7-86EE-D62DC8251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000" y="4770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4715050-F4F7-66BD-4B78-001C14A6D32D}"/>
                </a:ext>
              </a:extLst>
            </p:cNvPr>
            <p:cNvSpPr/>
            <p:nvPr/>
          </p:nvSpPr>
          <p:spPr>
            <a:xfrm>
              <a:off x="3060000" y="496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0AB1E501-50D9-7C71-3ED0-F2DD446FF394}"/>
                </a:ext>
              </a:extLst>
            </p:cNvPr>
            <p:cNvSpPr/>
            <p:nvPr/>
          </p:nvSpPr>
          <p:spPr>
            <a:xfrm>
              <a:off x="1620000" y="360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FFAAD8C4-996E-A0CB-AAC4-9F964BF46BF2}"/>
                </a:ext>
              </a:extLst>
            </p:cNvPr>
            <p:cNvSpPr txBox="1"/>
            <p:nvPr/>
          </p:nvSpPr>
          <p:spPr>
            <a:xfrm>
              <a:off x="3095961" y="4500000"/>
              <a:ext cx="43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02159B25-24A0-7C43-8E72-6993D78B1CD8}"/>
                </a:ext>
              </a:extLst>
            </p:cNvPr>
            <p:cNvCxnSpPr>
              <a:cxnSpLocks/>
            </p:cNvCxnSpPr>
            <p:nvPr/>
          </p:nvCxnSpPr>
          <p:spPr>
            <a:xfrm>
              <a:off x="4680000" y="4140000"/>
              <a:ext cx="0" cy="4619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506A97FB-A07F-A55F-7C9C-3689558AFD25}"/>
                    </a:ext>
                  </a:extLst>
                </p:cNvPr>
                <p:cNvSpPr txBox="1"/>
                <p:nvPr/>
              </p:nvSpPr>
              <p:spPr>
                <a:xfrm>
                  <a:off x="2771609" y="2952000"/>
                  <a:ext cx="720000" cy="432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506A97FB-A07F-A55F-7C9C-3689558AF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609" y="2952000"/>
                  <a:ext cx="720000" cy="432000"/>
                </a:xfrm>
                <a:prstGeom prst="rect">
                  <a:avLst/>
                </a:prstGeom>
                <a:blipFill>
                  <a:blip r:embed="rId9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DA1725A-CFEF-3EE9-18AC-7AB4171B8666}"/>
                </a:ext>
              </a:extLst>
            </p:cNvPr>
            <p:cNvSpPr/>
            <p:nvPr/>
          </p:nvSpPr>
          <p:spPr>
            <a:xfrm>
              <a:off x="3060000" y="356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7B4BDE62-DE26-E5A4-D0EB-18A44C3E3300}"/>
                </a:ext>
              </a:extLst>
            </p:cNvPr>
            <p:cNvCxnSpPr>
              <a:cxnSpLocks/>
            </p:cNvCxnSpPr>
            <p:nvPr/>
          </p:nvCxnSpPr>
          <p:spPr>
            <a:xfrm>
              <a:off x="3060000" y="3528000"/>
              <a:ext cx="0" cy="288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8DED25A0-9AB2-6C8D-31A9-C204246F48C3}"/>
                </a:ext>
              </a:extLst>
            </p:cNvPr>
            <p:cNvCxnSpPr>
              <a:cxnSpLocks/>
            </p:cNvCxnSpPr>
            <p:nvPr/>
          </p:nvCxnSpPr>
          <p:spPr>
            <a:xfrm>
              <a:off x="3204000" y="3420000"/>
              <a:ext cx="0" cy="504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6D36606-3F22-D43F-83F1-65CC82CD1B0D}"/>
                </a:ext>
              </a:extLst>
            </p:cNvPr>
            <p:cNvSpPr/>
            <p:nvPr/>
          </p:nvSpPr>
          <p:spPr>
            <a:xfrm>
              <a:off x="4500000" y="3600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DD85D77E-811F-F6D2-BACE-D7DD8183BD74}"/>
                </a:ext>
              </a:extLst>
            </p:cNvPr>
            <p:cNvCxnSpPr>
              <a:cxnSpLocks/>
            </p:cNvCxnSpPr>
            <p:nvPr/>
          </p:nvCxnSpPr>
          <p:spPr>
            <a:xfrm>
              <a:off x="1691219" y="5039443"/>
              <a:ext cx="288078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92419D1A-AACD-2045-C71F-9A1D9808B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000" y="4770000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等腰三角形 152">
              <a:extLst>
                <a:ext uri="{FF2B5EF4-FFF2-40B4-BE49-F238E27FC236}">
                  <a16:creationId xmlns:a16="http://schemas.microsoft.com/office/drawing/2014/main" id="{77CCB07B-E91B-0B3A-6CFC-DC0CE566B522}"/>
                </a:ext>
              </a:extLst>
            </p:cNvPr>
            <p:cNvSpPr/>
            <p:nvPr/>
          </p:nvSpPr>
          <p:spPr>
            <a:xfrm rot="5400000">
              <a:off x="3780000" y="4860000"/>
              <a:ext cx="504000" cy="36000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904C0901-45EC-0D47-1797-0A3DB9FCA859}"/>
                </a:ext>
              </a:extLst>
            </p:cNvPr>
            <p:cNvCxnSpPr>
              <a:cxnSpLocks/>
              <a:endCxn id="161" idx="4"/>
            </p:cNvCxnSpPr>
            <p:nvPr/>
          </p:nvCxnSpPr>
          <p:spPr>
            <a:xfrm>
              <a:off x="3132000" y="432000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C7414090-0B5C-9A73-C321-6F1762793514}"/>
                </a:ext>
              </a:extLst>
            </p:cNvPr>
            <p:cNvCxnSpPr>
              <a:cxnSpLocks/>
            </p:cNvCxnSpPr>
            <p:nvPr/>
          </p:nvCxnSpPr>
          <p:spPr>
            <a:xfrm>
              <a:off x="1691219" y="4319999"/>
              <a:ext cx="1440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11EEFCDA-D6B2-6C5A-B4EE-075ABF650318}"/>
                </a:ext>
              </a:extLst>
            </p:cNvPr>
            <p:cNvSpPr/>
            <p:nvPr/>
          </p:nvSpPr>
          <p:spPr>
            <a:xfrm>
              <a:off x="1620000" y="424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5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BD6C-FBF0-2FFC-AABC-9657F1F3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0E59FFE-2AAA-5C34-2FBC-4103E23385C2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DAA6713-E30C-B599-CAFF-67209EAA0733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248FE569-0680-56C4-87D3-7D8B3CB002F4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6FE1B770-0CD3-E968-60E8-689C9F2DE1C5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DB578531-FB15-BCFF-F79F-B66B7A6FB5D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8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0BF8C871-C1F4-F9E8-6A93-78B3A056B823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6402320" cy="554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沟道增强型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MOS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为阈值电压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形成由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指向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的垂直电场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排斥多子空穴远离绝缘层，并吸引少子自由电子在绝缘层下方聚集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之间未形成导电沟道，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</a:t>
                </a:r>
                <a:endParaRPr lang="en-US" altLang="zh-CN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之间形成导电沟道，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DS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时有电流产生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，导电沟道厚度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，电阻率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↓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电阻可变</a:t>
                </a:r>
                <a:endParaRPr lang="en-US" altLang="zh-CN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0BF8C871-C1F4-F9E8-6A93-78B3A056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6402320" cy="5542415"/>
              </a:xfrm>
              <a:prstGeom prst="rect">
                <a:avLst/>
              </a:prstGeom>
              <a:blipFill>
                <a:blip r:embed="rId3"/>
                <a:stretch>
                  <a:fillRect l="-1714" t="-440" r="-1429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文本框 321">
            <a:extLst>
              <a:ext uri="{FF2B5EF4-FFF2-40B4-BE49-F238E27FC236}">
                <a16:creationId xmlns:a16="http://schemas.microsoft.com/office/drawing/2014/main" id="{05C07938-9627-E73A-1197-1BDA2977F259}"/>
              </a:ext>
            </a:extLst>
          </p:cNvPr>
          <p:cNvSpPr txBox="1"/>
          <p:nvPr/>
        </p:nvSpPr>
        <p:spPr>
          <a:xfrm>
            <a:off x="9360000" y="3311443"/>
            <a:ext cx="360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200" dirty="0"/>
          </a:p>
        </p:txBody>
      </p: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1691B85A-CDF3-B8EA-2278-EDCAEE9D4CAC}"/>
              </a:ext>
            </a:extLst>
          </p:cNvPr>
          <p:cNvGrpSpPr/>
          <p:nvPr/>
        </p:nvGrpSpPr>
        <p:grpSpPr>
          <a:xfrm>
            <a:off x="7200000" y="3600000"/>
            <a:ext cx="4392000" cy="3274330"/>
            <a:chOff x="1260000" y="3600000"/>
            <a:chExt cx="4392000" cy="3274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384FB3E3-60C7-FB6F-52E2-4C23BB31CCFB}"/>
                    </a:ext>
                  </a:extLst>
                </p:cNvPr>
                <p:cNvSpPr txBox="1"/>
                <p:nvPr/>
              </p:nvSpPr>
              <p:spPr>
                <a:xfrm>
                  <a:off x="2592000" y="360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1" name="文本框 380">
                  <a:extLst>
                    <a:ext uri="{FF2B5EF4-FFF2-40B4-BE49-F238E27FC236}">
                      <a16:creationId xmlns:a16="http://schemas.microsoft.com/office/drawing/2014/main" id="{384FB3E3-60C7-FB6F-52E2-4C23BB31C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2000" y="3600000"/>
                  <a:ext cx="720000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AC24E89C-5D00-01F0-D728-7702594BFDF2}"/>
                </a:ext>
              </a:extLst>
            </p:cNvPr>
            <p:cNvSpPr/>
            <p:nvPr/>
          </p:nvSpPr>
          <p:spPr>
            <a:xfrm>
              <a:off x="1404000" y="5256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3" name="矩形: 圆顶角 382">
              <a:extLst>
                <a:ext uri="{FF2B5EF4-FFF2-40B4-BE49-F238E27FC236}">
                  <a16:creationId xmlns:a16="http://schemas.microsoft.com/office/drawing/2014/main" id="{5B6F6C57-DB0C-5D28-B2F1-68D93FC0DBE6}"/>
                </a:ext>
              </a:extLst>
            </p:cNvPr>
            <p:cNvSpPr/>
            <p:nvPr/>
          </p:nvSpPr>
          <p:spPr>
            <a:xfrm>
              <a:off x="392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: 圆顶角 383">
              <a:extLst>
                <a:ext uri="{FF2B5EF4-FFF2-40B4-BE49-F238E27FC236}">
                  <a16:creationId xmlns:a16="http://schemas.microsoft.com/office/drawing/2014/main" id="{D7569B0C-9188-FA40-2697-E48115054D5D}"/>
                </a:ext>
              </a:extLst>
            </p:cNvPr>
            <p:cNvSpPr/>
            <p:nvPr/>
          </p:nvSpPr>
          <p:spPr>
            <a:xfrm>
              <a:off x="410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: 圆顶角 384">
              <a:extLst>
                <a:ext uri="{FF2B5EF4-FFF2-40B4-BE49-F238E27FC236}">
                  <a16:creationId xmlns:a16="http://schemas.microsoft.com/office/drawing/2014/main" id="{4706D565-8935-ECAC-8037-4CDDF19C5ED6}"/>
                </a:ext>
              </a:extLst>
            </p:cNvPr>
            <p:cNvSpPr/>
            <p:nvPr/>
          </p:nvSpPr>
          <p:spPr>
            <a:xfrm>
              <a:off x="176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: 圆顶角 385">
              <a:extLst>
                <a:ext uri="{FF2B5EF4-FFF2-40B4-BE49-F238E27FC236}">
                  <a16:creationId xmlns:a16="http://schemas.microsoft.com/office/drawing/2014/main" id="{69F19D03-8558-FA89-58B0-E3D052B60EC9}"/>
                </a:ext>
              </a:extLst>
            </p:cNvPr>
            <p:cNvSpPr/>
            <p:nvPr/>
          </p:nvSpPr>
          <p:spPr>
            <a:xfrm>
              <a:off x="194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349FC258-25CF-3102-9850-FB096190ACCC}"/>
                </a:ext>
              </a:extLst>
            </p:cNvPr>
            <p:cNvSpPr/>
            <p:nvPr/>
          </p:nvSpPr>
          <p:spPr>
            <a:xfrm>
              <a:off x="2628000" y="5256000"/>
              <a:ext cx="1512000" cy="180000"/>
            </a:xfrm>
            <a:prstGeom prst="rect">
              <a:avLst/>
            </a:prstGeom>
            <a:solidFill>
              <a:srgbClr val="FFB9BB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F8DB748A-C2C3-DE7C-5A97-10B3A72E9DC7}"/>
                    </a:ext>
                  </a:extLst>
                </p:cNvPr>
                <p:cNvSpPr txBox="1"/>
                <p:nvPr/>
              </p:nvSpPr>
              <p:spPr>
                <a:xfrm>
                  <a:off x="4644000" y="4284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&gt;0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F8DB748A-C2C3-DE7C-5A97-10B3A72E9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0" y="4284000"/>
                  <a:ext cx="1008000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9" name="直接箭头连接符 388">
              <a:extLst>
                <a:ext uri="{FF2B5EF4-FFF2-40B4-BE49-F238E27FC236}">
                  <a16:creationId xmlns:a16="http://schemas.microsoft.com/office/drawing/2014/main" id="{DD91088D-9FC6-CA4D-3EAE-E126951B89E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0" y="4284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C89E2E69-6CB8-2836-2F9F-A1E911829207}"/>
                    </a:ext>
                  </a:extLst>
                </p:cNvPr>
                <p:cNvSpPr txBox="1"/>
                <p:nvPr/>
              </p:nvSpPr>
              <p:spPr>
                <a:xfrm>
                  <a:off x="2304000" y="3996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C89E2E69-6CB8-2836-2F9F-A1E911829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000" y="3996000"/>
                  <a:ext cx="720000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9AE7B704-A337-9AFC-1611-945659EAD2FC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>
              <a:off x="2232000" y="4536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5BC1E8D0-0BFD-EC6E-A3B0-2C9519C6BDC3}"/>
                </a:ext>
              </a:extLst>
            </p:cNvPr>
            <p:cNvSpPr txBox="1"/>
            <p:nvPr/>
          </p:nvSpPr>
          <p:spPr>
            <a:xfrm>
              <a:off x="3420000" y="6443443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9AE347C3-3E13-1472-C54E-21B90CEBD8EA}"/>
                </a:ext>
              </a:extLst>
            </p:cNvPr>
            <p:cNvSpPr/>
            <p:nvPr/>
          </p:nvSpPr>
          <p:spPr>
            <a:xfrm>
              <a:off x="140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510E3B2C-E441-E16F-00E5-B967CC09BF0B}"/>
                </a:ext>
              </a:extLst>
            </p:cNvPr>
            <p:cNvSpPr/>
            <p:nvPr/>
          </p:nvSpPr>
          <p:spPr>
            <a:xfrm>
              <a:off x="482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BDDA917F-E396-E1B7-351F-88D1301CE2D9}"/>
                </a:ext>
              </a:extLst>
            </p:cNvPr>
            <p:cNvSpPr/>
            <p:nvPr/>
          </p:nvSpPr>
          <p:spPr>
            <a:xfrm>
              <a:off x="2664000" y="5004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05FC1DDF-03B7-0A4C-6410-5BA9B3196F7E}"/>
                </a:ext>
              </a:extLst>
            </p:cNvPr>
            <p:cNvSpPr/>
            <p:nvPr/>
          </p:nvSpPr>
          <p:spPr>
            <a:xfrm>
              <a:off x="2736000" y="4860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19BBEF33-8544-AC85-FF4A-1336DBA8E462}"/>
                </a:ext>
              </a:extLst>
            </p:cNvPr>
            <p:cNvSpPr/>
            <p:nvPr/>
          </p:nvSpPr>
          <p:spPr>
            <a:xfrm>
              <a:off x="194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5CD73872-FA95-042A-D197-E496EAD69EEA}"/>
                </a:ext>
              </a:extLst>
            </p:cNvPr>
            <p:cNvSpPr/>
            <p:nvPr/>
          </p:nvSpPr>
          <p:spPr>
            <a:xfrm>
              <a:off x="410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5215980-3FE8-B18C-FFCA-C96BE5B31A88}"/>
                </a:ext>
              </a:extLst>
            </p:cNvPr>
            <p:cNvSpPr/>
            <p:nvPr/>
          </p:nvSpPr>
          <p:spPr>
            <a:xfrm>
              <a:off x="2736000" y="6264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03015D9C-CABE-E376-6B71-975FCFF024AA}"/>
                </a:ext>
              </a:extLst>
            </p:cNvPr>
            <p:cNvCxnSpPr>
              <a:cxnSpLocks/>
              <a:stCxn id="401" idx="0"/>
              <a:endCxn id="396" idx="0"/>
            </p:cNvCxnSpPr>
            <p:nvPr/>
          </p:nvCxnSpPr>
          <p:spPr>
            <a:xfrm>
              <a:off x="3384000" y="4464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椭圆 400">
              <a:extLst>
                <a:ext uri="{FF2B5EF4-FFF2-40B4-BE49-F238E27FC236}">
                  <a16:creationId xmlns:a16="http://schemas.microsoft.com/office/drawing/2014/main" id="{6A8FB92B-4F47-CF95-8985-691C9EAE481D}"/>
                </a:ext>
              </a:extLst>
            </p:cNvPr>
            <p:cNvSpPr/>
            <p:nvPr/>
          </p:nvSpPr>
          <p:spPr>
            <a:xfrm>
              <a:off x="331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D576C639-4822-207A-79E1-4097F475849D}"/>
                </a:ext>
              </a:extLst>
            </p:cNvPr>
            <p:cNvCxnSpPr>
              <a:cxnSpLocks/>
              <a:endCxn id="397" idx="0"/>
            </p:cNvCxnSpPr>
            <p:nvPr/>
          </p:nvCxnSpPr>
          <p:spPr>
            <a:xfrm>
              <a:off x="230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椭圆 402">
              <a:extLst>
                <a:ext uri="{FF2B5EF4-FFF2-40B4-BE49-F238E27FC236}">
                  <a16:creationId xmlns:a16="http://schemas.microsoft.com/office/drawing/2014/main" id="{8C9F303F-3A22-1154-3E2D-39A33D720F40}"/>
                </a:ext>
              </a:extLst>
            </p:cNvPr>
            <p:cNvSpPr/>
            <p:nvPr/>
          </p:nvSpPr>
          <p:spPr>
            <a:xfrm>
              <a:off x="223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F85FA94F-0501-37BC-3E41-F708E4DB6CD9}"/>
                </a:ext>
              </a:extLst>
            </p:cNvPr>
            <p:cNvCxnSpPr>
              <a:cxnSpLocks/>
              <a:endCxn id="398" idx="0"/>
            </p:cNvCxnSpPr>
            <p:nvPr/>
          </p:nvCxnSpPr>
          <p:spPr>
            <a:xfrm>
              <a:off x="446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椭圆 404">
              <a:extLst>
                <a:ext uri="{FF2B5EF4-FFF2-40B4-BE49-F238E27FC236}">
                  <a16:creationId xmlns:a16="http://schemas.microsoft.com/office/drawing/2014/main" id="{BDE46EA4-218C-1032-668A-1677C46E7E97}"/>
                </a:ext>
              </a:extLst>
            </p:cNvPr>
            <p:cNvSpPr/>
            <p:nvPr/>
          </p:nvSpPr>
          <p:spPr>
            <a:xfrm>
              <a:off x="439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15D5F98E-B13C-3650-23A0-8BF214742271}"/>
                </a:ext>
              </a:extLst>
            </p:cNvPr>
            <p:cNvCxnSpPr>
              <a:cxnSpLocks/>
              <a:stCxn id="399" idx="2"/>
              <a:endCxn id="413" idx="4"/>
            </p:cNvCxnSpPr>
            <p:nvPr/>
          </p:nvCxnSpPr>
          <p:spPr>
            <a:xfrm>
              <a:off x="3384000" y="6444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文本框 406">
              <a:extLst>
                <a:ext uri="{FF2B5EF4-FFF2-40B4-BE49-F238E27FC236}">
                  <a16:creationId xmlns:a16="http://schemas.microsoft.com/office/drawing/2014/main" id="{1AA9BDD1-A6A1-E3F4-5AD3-80C29E6968C8}"/>
                </a:ext>
              </a:extLst>
            </p:cNvPr>
            <p:cNvSpPr txBox="1"/>
            <p:nvPr/>
          </p:nvSpPr>
          <p:spPr>
            <a:xfrm>
              <a:off x="1944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8" name="文本框 407">
              <a:extLst>
                <a:ext uri="{FF2B5EF4-FFF2-40B4-BE49-F238E27FC236}">
                  <a16:creationId xmlns:a16="http://schemas.microsoft.com/office/drawing/2014/main" id="{EEBA634E-9FB5-3AD1-0F3D-D07FCDB21C39}"/>
                </a:ext>
              </a:extLst>
            </p:cNvPr>
            <p:cNvSpPr txBox="1"/>
            <p:nvPr/>
          </p:nvSpPr>
          <p:spPr>
            <a:xfrm>
              <a:off x="1360405" y="5885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409" name="文本框 408">
              <a:extLst>
                <a:ext uri="{FF2B5EF4-FFF2-40B4-BE49-F238E27FC236}">
                  <a16:creationId xmlns:a16="http://schemas.microsoft.com/office/drawing/2014/main" id="{D2C72604-085D-441A-459B-C569AF515F3A}"/>
                </a:ext>
              </a:extLst>
            </p:cNvPr>
            <p:cNvSpPr txBox="1"/>
            <p:nvPr/>
          </p:nvSpPr>
          <p:spPr>
            <a:xfrm>
              <a:off x="4080426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DCD839A0-6CA5-37E1-0932-039D594C3AEF}"/>
                </a:ext>
              </a:extLst>
            </p:cNvPr>
            <p:cNvCxnSpPr>
              <a:cxnSpLocks/>
            </p:cNvCxnSpPr>
            <p:nvPr/>
          </p:nvCxnSpPr>
          <p:spPr>
            <a:xfrm>
              <a:off x="1260000" y="4032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7243BF30-F257-F732-DBA4-E161A5C44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60000" y="4032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F4248E74-8B0E-25BD-E8BC-1DAA945D6C24}"/>
                </a:ext>
              </a:extLst>
            </p:cNvPr>
            <p:cNvCxnSpPr>
              <a:cxnSpLocks/>
            </p:cNvCxnSpPr>
            <p:nvPr/>
          </p:nvCxnSpPr>
          <p:spPr>
            <a:xfrm>
              <a:off x="1260000" y="6660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椭圆 412">
              <a:extLst>
                <a:ext uri="{FF2B5EF4-FFF2-40B4-BE49-F238E27FC236}">
                  <a16:creationId xmlns:a16="http://schemas.microsoft.com/office/drawing/2014/main" id="{9BD02495-0B30-8A6E-BF26-F01677762882}"/>
                </a:ext>
              </a:extLst>
            </p:cNvPr>
            <p:cNvSpPr/>
            <p:nvPr/>
          </p:nvSpPr>
          <p:spPr>
            <a:xfrm>
              <a:off x="3312000" y="658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4E6A2061-E904-3734-B1AE-F71A8D56D458}"/>
                </a:ext>
              </a:extLst>
            </p:cNvPr>
            <p:cNvSpPr txBox="1"/>
            <p:nvPr/>
          </p:nvSpPr>
          <p:spPr>
            <a:xfrm>
              <a:off x="3420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B9866C16-101F-5C4C-10C2-C03CD71BD223}"/>
                </a:ext>
              </a:extLst>
            </p:cNvPr>
            <p:cNvSpPr/>
            <p:nvPr/>
          </p:nvSpPr>
          <p:spPr>
            <a:xfrm>
              <a:off x="2772000" y="4428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EA22D234-9FF6-BD05-23A3-6C8177C5BF5C}"/>
                </a:ext>
              </a:extLst>
            </p:cNvPr>
            <p:cNvCxnSpPr>
              <a:cxnSpLocks/>
            </p:cNvCxnSpPr>
            <p:nvPr/>
          </p:nvCxnSpPr>
          <p:spPr>
            <a:xfrm>
              <a:off x="2772000" y="4410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0D4C95A5-2F02-752E-C2BC-720493E48C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6000" y="4320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F0A6649-7529-CD32-5300-16EE73D93EF5}"/>
                </a:ext>
              </a:extLst>
            </p:cNvPr>
            <p:cNvSpPr/>
            <p:nvPr/>
          </p:nvSpPr>
          <p:spPr>
            <a:xfrm>
              <a:off x="3204000" y="392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BCA899FE-B402-CD06-3BED-A1FFF53C89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4000" y="3906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080621B5-DEBC-9F1A-32EB-0AA78D61B84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00" y="3816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909B2933-3D8A-8CE7-14C5-D72C5A114E33}"/>
                </a:ext>
              </a:extLst>
            </p:cNvPr>
            <p:cNvSpPr/>
            <p:nvPr/>
          </p:nvSpPr>
          <p:spPr>
            <a:xfrm>
              <a:off x="2232000" y="3960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22" name="直接箭头连接符 421">
              <a:extLst>
                <a:ext uri="{FF2B5EF4-FFF2-40B4-BE49-F238E27FC236}">
                  <a16:creationId xmlns:a16="http://schemas.microsoft.com/office/drawing/2014/main" id="{0FCE2DBE-2D97-0D56-DFAB-525501035B68}"/>
                </a:ext>
              </a:extLst>
            </p:cNvPr>
            <p:cNvCxnSpPr>
              <a:cxnSpLocks/>
            </p:cNvCxnSpPr>
            <p:nvPr/>
          </p:nvCxnSpPr>
          <p:spPr>
            <a:xfrm>
              <a:off x="3384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文本框 422">
              <a:extLst>
                <a:ext uri="{FF2B5EF4-FFF2-40B4-BE49-F238E27FC236}">
                  <a16:creationId xmlns:a16="http://schemas.microsoft.com/office/drawing/2014/main" id="{95093AE1-20C0-13AB-BFF8-8DDDAF9180B9}"/>
                </a:ext>
              </a:extLst>
            </p:cNvPr>
            <p:cNvSpPr txBox="1"/>
            <p:nvPr/>
          </p:nvSpPr>
          <p:spPr>
            <a:xfrm>
              <a:off x="410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424" name="文本框 423">
              <a:extLst>
                <a:ext uri="{FF2B5EF4-FFF2-40B4-BE49-F238E27FC236}">
                  <a16:creationId xmlns:a16="http://schemas.microsoft.com/office/drawing/2014/main" id="{002EE9DA-18E5-28E8-32A0-6BE3878D9B92}"/>
                </a:ext>
              </a:extLst>
            </p:cNvPr>
            <p:cNvSpPr txBox="1"/>
            <p:nvPr/>
          </p:nvSpPr>
          <p:spPr>
            <a:xfrm>
              <a:off x="194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425" name="直接箭头连接符 424">
              <a:extLst>
                <a:ext uri="{FF2B5EF4-FFF2-40B4-BE49-F238E27FC236}">
                  <a16:creationId xmlns:a16="http://schemas.microsoft.com/office/drawing/2014/main" id="{27CB2B7F-8F73-7491-0AE2-5BE62B48DCD5}"/>
                </a:ext>
              </a:extLst>
            </p:cNvPr>
            <p:cNvCxnSpPr>
              <a:cxnSpLocks/>
            </p:cNvCxnSpPr>
            <p:nvPr/>
          </p:nvCxnSpPr>
          <p:spPr>
            <a:xfrm>
              <a:off x="3636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箭头连接符 425">
              <a:extLst>
                <a:ext uri="{FF2B5EF4-FFF2-40B4-BE49-F238E27FC236}">
                  <a16:creationId xmlns:a16="http://schemas.microsoft.com/office/drawing/2014/main" id="{97FCD5B4-D312-6FD4-35CA-FB905FC4D984}"/>
                </a:ext>
              </a:extLst>
            </p:cNvPr>
            <p:cNvCxnSpPr>
              <a:cxnSpLocks/>
            </p:cNvCxnSpPr>
            <p:nvPr/>
          </p:nvCxnSpPr>
          <p:spPr>
            <a:xfrm>
              <a:off x="3132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箭头连接符 426">
              <a:extLst>
                <a:ext uri="{FF2B5EF4-FFF2-40B4-BE49-F238E27FC236}">
                  <a16:creationId xmlns:a16="http://schemas.microsoft.com/office/drawing/2014/main" id="{F1FFD21D-A9B1-89C0-3434-864BAD8BB2AA}"/>
                </a:ext>
              </a:extLst>
            </p:cNvPr>
            <p:cNvCxnSpPr>
              <a:cxnSpLocks/>
            </p:cNvCxnSpPr>
            <p:nvPr/>
          </p:nvCxnSpPr>
          <p:spPr>
            <a:xfrm>
              <a:off x="2880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箭头连接符 427">
              <a:extLst>
                <a:ext uri="{FF2B5EF4-FFF2-40B4-BE49-F238E27FC236}">
                  <a16:creationId xmlns:a16="http://schemas.microsoft.com/office/drawing/2014/main" id="{27F785DD-6EF3-0FF8-2A81-0101D59A6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88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矩形: 圆顶角 428">
              <a:extLst>
                <a:ext uri="{FF2B5EF4-FFF2-40B4-BE49-F238E27FC236}">
                  <a16:creationId xmlns:a16="http://schemas.microsoft.com/office/drawing/2014/main" id="{52AF8751-A13D-FC65-E205-15CB08AF4B25}"/>
                </a:ext>
              </a:extLst>
            </p:cNvPr>
            <p:cNvSpPr/>
            <p:nvPr/>
          </p:nvSpPr>
          <p:spPr>
            <a:xfrm>
              <a:off x="2664000" y="5400000"/>
              <a:ext cx="144000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755EEC8B-41E0-BA8C-2C53-2B3F343FA0F1}"/>
                </a:ext>
              </a:extLst>
            </p:cNvPr>
            <p:cNvSpPr/>
            <p:nvPr/>
          </p:nvSpPr>
          <p:spPr>
            <a:xfrm>
              <a:off x="2682264" y="5418000"/>
              <a:ext cx="1403962" cy="12509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1F2174D2-70F6-A65F-DA60-83ED80120FDB}"/>
                </a:ext>
              </a:extLst>
            </p:cNvPr>
            <p:cNvCxnSpPr>
              <a:cxnSpLocks/>
              <a:stCxn id="385" idx="0"/>
              <a:endCxn id="383" idx="2"/>
            </p:cNvCxnSpPr>
            <p:nvPr/>
          </p:nvCxnSpPr>
          <p:spPr>
            <a:xfrm>
              <a:off x="2844000" y="5562557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20C3A01F-DA99-4EF3-ED8C-878712A9BC89}"/>
                </a:ext>
              </a:extLst>
            </p:cNvPr>
            <p:cNvCxnSpPr>
              <a:cxnSpLocks/>
            </p:cNvCxnSpPr>
            <p:nvPr/>
          </p:nvCxnSpPr>
          <p:spPr>
            <a:xfrm>
              <a:off x="3240000" y="5328000"/>
              <a:ext cx="180000" cy="54000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文本框 432">
              <a:extLst>
                <a:ext uri="{FF2B5EF4-FFF2-40B4-BE49-F238E27FC236}">
                  <a16:creationId xmlns:a16="http://schemas.microsoft.com/office/drawing/2014/main" id="{0C59C936-C177-E23F-FF2E-F7445530D660}"/>
                </a:ext>
              </a:extLst>
            </p:cNvPr>
            <p:cNvSpPr txBox="1"/>
            <p:nvPr/>
          </p:nvSpPr>
          <p:spPr>
            <a:xfrm>
              <a:off x="2340000" y="5868000"/>
              <a:ext cx="2088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型（感生）沟道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39" name="组合 438">
            <a:extLst>
              <a:ext uri="{FF2B5EF4-FFF2-40B4-BE49-F238E27FC236}">
                <a16:creationId xmlns:a16="http://schemas.microsoft.com/office/drawing/2014/main" id="{E8B06A6C-F3DC-E725-FBDC-2930D570C6DC}"/>
              </a:ext>
            </a:extLst>
          </p:cNvPr>
          <p:cNvGrpSpPr/>
          <p:nvPr/>
        </p:nvGrpSpPr>
        <p:grpSpPr>
          <a:xfrm>
            <a:off x="7200000" y="468000"/>
            <a:ext cx="4392000" cy="3132000"/>
            <a:chOff x="7200000" y="468000"/>
            <a:chExt cx="4392000" cy="313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119D53D6-AB35-711D-16E4-4FD5D284C459}"/>
                    </a:ext>
                  </a:extLst>
                </p:cNvPr>
                <p:cNvSpPr txBox="1"/>
                <p:nvPr/>
              </p:nvSpPr>
              <p:spPr>
                <a:xfrm>
                  <a:off x="10584000" y="1152000"/>
                  <a:ext cx="1008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  <m:r>
                          <a:rPr kumimoji="1"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=0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119D53D6-AB35-711D-16E4-4FD5D284C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4000" y="1152000"/>
                  <a:ext cx="1008000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8" name="直接箭头连接符 317">
              <a:extLst>
                <a:ext uri="{FF2B5EF4-FFF2-40B4-BE49-F238E27FC236}">
                  <a16:creationId xmlns:a16="http://schemas.microsoft.com/office/drawing/2014/main" id="{0CAFC856-6E4B-482B-F81A-7F268B0078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000" y="1152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3A010192-ACE6-3EF2-068A-DBBC2044CE53}"/>
                    </a:ext>
                  </a:extLst>
                </p:cNvPr>
                <p:cNvSpPr txBox="1"/>
                <p:nvPr/>
              </p:nvSpPr>
              <p:spPr>
                <a:xfrm>
                  <a:off x="8244000" y="864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3A010192-ACE6-3EF2-068A-DBBC2044C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000" y="864000"/>
                  <a:ext cx="720000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D593BECF-F979-90DA-9CEC-4EB77D38D9F8}"/>
                </a:ext>
              </a:extLst>
            </p:cNvPr>
            <p:cNvCxnSpPr>
              <a:cxnSpLocks/>
              <a:stCxn id="334" idx="2"/>
              <a:endCxn id="332" idx="6"/>
            </p:cNvCxnSpPr>
            <p:nvPr/>
          </p:nvCxnSpPr>
          <p:spPr>
            <a:xfrm>
              <a:off x="8172000" y="1404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3229691A-59F4-DDA6-09E1-880434B5516D}"/>
                </a:ext>
              </a:extLst>
            </p:cNvPr>
            <p:cNvSpPr/>
            <p:nvPr/>
          </p:nvSpPr>
          <p:spPr>
            <a:xfrm>
              <a:off x="7344000" y="2124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9B15F194-D36C-D617-95DD-8B9B1086AA3D}"/>
                </a:ext>
              </a:extLst>
            </p:cNvPr>
            <p:cNvSpPr/>
            <p:nvPr/>
          </p:nvSpPr>
          <p:spPr>
            <a:xfrm>
              <a:off x="734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0715B4C0-CF3D-42BE-3914-8943E5FAEADC}"/>
                </a:ext>
              </a:extLst>
            </p:cNvPr>
            <p:cNvSpPr/>
            <p:nvPr/>
          </p:nvSpPr>
          <p:spPr>
            <a:xfrm>
              <a:off x="10764000" y="1872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361D36D-D733-106F-9740-87E05F156EA9}"/>
                </a:ext>
              </a:extLst>
            </p:cNvPr>
            <p:cNvSpPr/>
            <p:nvPr/>
          </p:nvSpPr>
          <p:spPr>
            <a:xfrm>
              <a:off x="8604000" y="1872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26D4C68C-54E9-BADE-3359-6AED35FA2E72}"/>
                </a:ext>
              </a:extLst>
            </p:cNvPr>
            <p:cNvSpPr/>
            <p:nvPr/>
          </p:nvSpPr>
          <p:spPr>
            <a:xfrm>
              <a:off x="8676000" y="1728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5DE38B07-580B-3DFC-0355-213A87C4A17A}"/>
                </a:ext>
              </a:extLst>
            </p:cNvPr>
            <p:cNvSpPr/>
            <p:nvPr/>
          </p:nvSpPr>
          <p:spPr>
            <a:xfrm>
              <a:off x="788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E4A1867B-8018-8F4D-68CE-626F53BE2F15}"/>
                </a:ext>
              </a:extLst>
            </p:cNvPr>
            <p:cNvSpPr/>
            <p:nvPr/>
          </p:nvSpPr>
          <p:spPr>
            <a:xfrm>
              <a:off x="10044000" y="1980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1DF1DCAC-4DBA-168C-6989-FC07BEE6BCC3}"/>
                </a:ext>
              </a:extLst>
            </p:cNvPr>
            <p:cNvSpPr/>
            <p:nvPr/>
          </p:nvSpPr>
          <p:spPr>
            <a:xfrm>
              <a:off x="8676000" y="3132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C0342E02-3AC9-D4E6-7B54-81DAC75FB6D4}"/>
                </a:ext>
              </a:extLst>
            </p:cNvPr>
            <p:cNvCxnSpPr>
              <a:cxnSpLocks/>
              <a:stCxn id="332" idx="0"/>
              <a:endCxn id="327" idx="0"/>
            </p:cNvCxnSpPr>
            <p:nvPr/>
          </p:nvCxnSpPr>
          <p:spPr>
            <a:xfrm>
              <a:off x="9324000" y="1332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8297D975-EB87-272D-E337-01E3CE141B2C}"/>
                </a:ext>
              </a:extLst>
            </p:cNvPr>
            <p:cNvSpPr/>
            <p:nvPr/>
          </p:nvSpPr>
          <p:spPr>
            <a:xfrm>
              <a:off x="925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A8D90AA0-F0B6-E107-016B-F0985B0E9526}"/>
                </a:ext>
              </a:extLst>
            </p:cNvPr>
            <p:cNvCxnSpPr>
              <a:cxnSpLocks/>
              <a:endCxn id="328" idx="0"/>
            </p:cNvCxnSpPr>
            <p:nvPr/>
          </p:nvCxnSpPr>
          <p:spPr>
            <a:xfrm>
              <a:off x="824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176330F8-99E1-437A-B99C-EB704E259C34}"/>
                </a:ext>
              </a:extLst>
            </p:cNvPr>
            <p:cNvSpPr/>
            <p:nvPr/>
          </p:nvSpPr>
          <p:spPr>
            <a:xfrm>
              <a:off x="817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399F7681-EAFA-32ED-5FAD-6B560A7681F5}"/>
                </a:ext>
              </a:extLst>
            </p:cNvPr>
            <p:cNvCxnSpPr>
              <a:cxnSpLocks/>
              <a:endCxn id="329" idx="0"/>
            </p:cNvCxnSpPr>
            <p:nvPr/>
          </p:nvCxnSpPr>
          <p:spPr>
            <a:xfrm>
              <a:off x="10404000" y="900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DC73D547-7D8D-ABF6-AD78-B66CD265CAC6}"/>
                </a:ext>
              </a:extLst>
            </p:cNvPr>
            <p:cNvSpPr/>
            <p:nvPr/>
          </p:nvSpPr>
          <p:spPr>
            <a:xfrm>
              <a:off x="10332000" y="1332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FCE93822-9082-4BA2-1735-696E374C536B}"/>
                </a:ext>
              </a:extLst>
            </p:cNvPr>
            <p:cNvCxnSpPr>
              <a:cxnSpLocks/>
              <a:stCxn id="330" idx="2"/>
              <a:endCxn id="351" idx="4"/>
            </p:cNvCxnSpPr>
            <p:nvPr/>
          </p:nvCxnSpPr>
          <p:spPr>
            <a:xfrm>
              <a:off x="9324000" y="3312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矩形: 圆顶角 337">
              <a:extLst>
                <a:ext uri="{FF2B5EF4-FFF2-40B4-BE49-F238E27FC236}">
                  <a16:creationId xmlns:a16="http://schemas.microsoft.com/office/drawing/2014/main" id="{23A08795-8058-719C-BF85-A2700BA96042}"/>
                </a:ext>
              </a:extLst>
            </p:cNvPr>
            <p:cNvSpPr/>
            <p:nvPr/>
          </p:nvSpPr>
          <p:spPr>
            <a:xfrm>
              <a:off x="770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矩形: 圆顶角 338">
              <a:extLst>
                <a:ext uri="{FF2B5EF4-FFF2-40B4-BE49-F238E27FC236}">
                  <a16:creationId xmlns:a16="http://schemas.microsoft.com/office/drawing/2014/main" id="{05E04FD6-B08C-3046-C0BC-60E0D07597D7}"/>
                </a:ext>
              </a:extLst>
            </p:cNvPr>
            <p:cNvSpPr/>
            <p:nvPr/>
          </p:nvSpPr>
          <p:spPr>
            <a:xfrm>
              <a:off x="788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C60423AA-5FA5-8897-4BBA-6681CE73DC34}"/>
                </a:ext>
              </a:extLst>
            </p:cNvPr>
            <p:cNvSpPr txBox="1"/>
            <p:nvPr/>
          </p:nvSpPr>
          <p:spPr>
            <a:xfrm>
              <a:off x="7884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7F6FBEDA-1370-3AED-7CF4-2AFAF2CFB50D}"/>
                </a:ext>
              </a:extLst>
            </p:cNvPr>
            <p:cNvSpPr txBox="1"/>
            <p:nvPr/>
          </p:nvSpPr>
          <p:spPr>
            <a:xfrm>
              <a:off x="7300405" y="2753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B71155CA-7CBA-D5B2-6DED-CCAAC343F803}"/>
                </a:ext>
              </a:extLst>
            </p:cNvPr>
            <p:cNvSpPr txBox="1"/>
            <p:nvPr/>
          </p:nvSpPr>
          <p:spPr>
            <a:xfrm>
              <a:off x="10020426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F952F69F-F658-49E1-5E05-297D79AFB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900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7D1941D4-06A3-9B3A-FBDD-D239E1F8B167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900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67985788-0F8E-BC1C-9398-43D4B23D8B44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3528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9078B070-6B0C-F3D2-2C91-4A8C59FF3D2F}"/>
                </a:ext>
              </a:extLst>
            </p:cNvPr>
            <p:cNvSpPr/>
            <p:nvPr/>
          </p:nvSpPr>
          <p:spPr>
            <a:xfrm>
              <a:off x="9252000" y="3456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E93F3B15-1702-F21C-863D-7CB536C78149}"/>
                </a:ext>
              </a:extLst>
            </p:cNvPr>
            <p:cNvSpPr txBox="1"/>
            <p:nvPr/>
          </p:nvSpPr>
          <p:spPr>
            <a:xfrm>
              <a:off x="9360000" y="1008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050212A5-A5D3-6934-CC2E-7134403535D1}"/>
                    </a:ext>
                  </a:extLst>
                </p:cNvPr>
                <p:cNvSpPr txBox="1"/>
                <p:nvPr/>
              </p:nvSpPr>
              <p:spPr>
                <a:xfrm>
                  <a:off x="8532000" y="468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050212A5-A5D3-6934-CC2E-713440353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000" y="468000"/>
                  <a:ext cx="720000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4" name="矩形 353">
              <a:extLst>
                <a:ext uri="{FF2B5EF4-FFF2-40B4-BE49-F238E27FC236}">
                  <a16:creationId xmlns:a16="http://schemas.microsoft.com/office/drawing/2014/main" id="{E18D450C-5482-98E9-6CB7-524E2C1F19F4}"/>
                </a:ext>
              </a:extLst>
            </p:cNvPr>
            <p:cNvSpPr/>
            <p:nvPr/>
          </p:nvSpPr>
          <p:spPr>
            <a:xfrm>
              <a:off x="8712000" y="1296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23EA0265-4FE3-D4BE-88CC-38468CD60B89}"/>
                </a:ext>
              </a:extLst>
            </p:cNvPr>
            <p:cNvCxnSpPr>
              <a:cxnSpLocks/>
            </p:cNvCxnSpPr>
            <p:nvPr/>
          </p:nvCxnSpPr>
          <p:spPr>
            <a:xfrm>
              <a:off x="8712000" y="1278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2D0FED87-202A-AAD1-A59E-A5E2CFE3EEE0}"/>
                </a:ext>
              </a:extLst>
            </p:cNvPr>
            <p:cNvCxnSpPr>
              <a:cxnSpLocks/>
            </p:cNvCxnSpPr>
            <p:nvPr/>
          </p:nvCxnSpPr>
          <p:spPr>
            <a:xfrm>
              <a:off x="8856000" y="1188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矩形 357">
              <a:extLst>
                <a:ext uri="{FF2B5EF4-FFF2-40B4-BE49-F238E27FC236}">
                  <a16:creationId xmlns:a16="http://schemas.microsoft.com/office/drawing/2014/main" id="{1D429F6C-8E01-B3A0-F5B5-25F7771AA4D8}"/>
                </a:ext>
              </a:extLst>
            </p:cNvPr>
            <p:cNvSpPr/>
            <p:nvPr/>
          </p:nvSpPr>
          <p:spPr>
            <a:xfrm>
              <a:off x="9144000" y="792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70D83B03-C918-3657-7016-3C9E30010C6E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774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C6386915-059D-EABC-3BCD-C5E34EC0CE4C}"/>
                </a:ext>
              </a:extLst>
            </p:cNvPr>
            <p:cNvCxnSpPr>
              <a:cxnSpLocks/>
            </p:cNvCxnSpPr>
            <p:nvPr/>
          </p:nvCxnSpPr>
          <p:spPr>
            <a:xfrm>
              <a:off x="9288000" y="684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3C6FD055-BCA4-5EED-5996-4D9614195786}"/>
                </a:ext>
              </a:extLst>
            </p:cNvPr>
            <p:cNvSpPr/>
            <p:nvPr/>
          </p:nvSpPr>
          <p:spPr>
            <a:xfrm>
              <a:off x="8172000" y="828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3" name="文本框 362">
              <a:extLst>
                <a:ext uri="{FF2B5EF4-FFF2-40B4-BE49-F238E27FC236}">
                  <a16:creationId xmlns:a16="http://schemas.microsoft.com/office/drawing/2014/main" id="{F24DD5A8-8141-CFA9-84E6-27D3D936B956}"/>
                </a:ext>
              </a:extLst>
            </p:cNvPr>
            <p:cNvSpPr txBox="1"/>
            <p:nvPr/>
          </p:nvSpPr>
          <p:spPr>
            <a:xfrm>
              <a:off x="9504000" y="1386000"/>
              <a:ext cx="79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1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绝缘层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B977626A-8A80-3FBA-3395-368B57550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000" y="1656000"/>
              <a:ext cx="216000" cy="36000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箭头连接符 364">
              <a:extLst>
                <a:ext uri="{FF2B5EF4-FFF2-40B4-BE49-F238E27FC236}">
                  <a16:creationId xmlns:a16="http://schemas.microsoft.com/office/drawing/2014/main" id="{73735A23-90E4-C930-EAEA-6BFA25AA820D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2412000"/>
              <a:ext cx="0" cy="648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3AE74BF0-DC7E-17D6-C274-EA743FAED587}"/>
                </a:ext>
              </a:extLst>
            </p:cNvPr>
            <p:cNvSpPr txBox="1"/>
            <p:nvPr/>
          </p:nvSpPr>
          <p:spPr>
            <a:xfrm>
              <a:off x="9036000" y="2124000"/>
              <a:ext cx="576000" cy="3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电场</a:t>
              </a:r>
              <a:endParaRPr lang="zh-CN" altLang="en-US" sz="1400" dirty="0">
                <a:solidFill>
                  <a:srgbClr val="FF00FF"/>
                </a:solidFill>
              </a:endParaRPr>
            </a:p>
          </p:txBody>
        </p: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FF915F2F-2D79-86D8-CFF0-3858C043CD36}"/>
                </a:ext>
              </a:extLst>
            </p:cNvPr>
            <p:cNvSpPr txBox="1"/>
            <p:nvPr/>
          </p:nvSpPr>
          <p:spPr>
            <a:xfrm>
              <a:off x="8712000" y="2520000"/>
              <a:ext cx="576000" cy="504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自由电子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2148B5E2-369A-A215-D848-4FE0ECA5D287}"/>
                </a:ext>
              </a:extLst>
            </p:cNvPr>
            <p:cNvSpPr txBox="1"/>
            <p:nvPr/>
          </p:nvSpPr>
          <p:spPr>
            <a:xfrm>
              <a:off x="9360000" y="2412000"/>
              <a:ext cx="576000" cy="28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空穴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370" name="直接箭头连接符 369">
              <a:extLst>
                <a:ext uri="{FF2B5EF4-FFF2-40B4-BE49-F238E27FC236}">
                  <a16:creationId xmlns:a16="http://schemas.microsoft.com/office/drawing/2014/main" id="{F8D951DB-E86B-5CDB-104A-CE4E4A8D4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8000" y="2806936"/>
              <a:ext cx="0" cy="252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箭头连接符 370">
              <a:extLst>
                <a:ext uri="{FF2B5EF4-FFF2-40B4-BE49-F238E27FC236}">
                  <a16:creationId xmlns:a16="http://schemas.microsoft.com/office/drawing/2014/main" id="{C9A000EA-5252-6C53-9ACE-E54C702AE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0000" y="2196000"/>
              <a:ext cx="0" cy="36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矩形: 圆顶角 371">
              <a:extLst>
                <a:ext uri="{FF2B5EF4-FFF2-40B4-BE49-F238E27FC236}">
                  <a16:creationId xmlns:a16="http://schemas.microsoft.com/office/drawing/2014/main" id="{25A9234B-996E-4260-CFCF-4FDF953C7E55}"/>
                </a:ext>
              </a:extLst>
            </p:cNvPr>
            <p:cNvSpPr/>
            <p:nvPr/>
          </p:nvSpPr>
          <p:spPr>
            <a:xfrm>
              <a:off x="9864000" y="2124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: 圆顶角 372">
              <a:extLst>
                <a:ext uri="{FF2B5EF4-FFF2-40B4-BE49-F238E27FC236}">
                  <a16:creationId xmlns:a16="http://schemas.microsoft.com/office/drawing/2014/main" id="{0ACCE066-CCA0-8227-F8F5-2C7384D23AA5}"/>
                </a:ext>
              </a:extLst>
            </p:cNvPr>
            <p:cNvSpPr/>
            <p:nvPr/>
          </p:nvSpPr>
          <p:spPr>
            <a:xfrm>
              <a:off x="10044000" y="2124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DE1AFD3A-EDD9-4EE8-F888-B495AD03C409}"/>
                </a:ext>
              </a:extLst>
            </p:cNvPr>
            <p:cNvSpPr txBox="1"/>
            <p:nvPr/>
          </p:nvSpPr>
          <p:spPr>
            <a:xfrm>
              <a:off x="1004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377" name="文本框 376">
              <a:extLst>
                <a:ext uri="{FF2B5EF4-FFF2-40B4-BE49-F238E27FC236}">
                  <a16:creationId xmlns:a16="http://schemas.microsoft.com/office/drawing/2014/main" id="{74DF2226-5774-D30B-E48B-1EB3DB24EA67}"/>
                </a:ext>
              </a:extLst>
            </p:cNvPr>
            <p:cNvSpPr txBox="1"/>
            <p:nvPr/>
          </p:nvSpPr>
          <p:spPr>
            <a:xfrm>
              <a:off x="7884000" y="2124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2F2302DE-0EF1-2C03-44D6-108C1485D417}"/>
                </a:ext>
              </a:extLst>
            </p:cNvPr>
            <p:cNvSpPr/>
            <p:nvPr/>
          </p:nvSpPr>
          <p:spPr>
            <a:xfrm>
              <a:off x="8946000" y="2448000"/>
              <a:ext cx="108000" cy="10800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D10A1952-AADF-4BDE-1896-A4D45F052160}"/>
                </a:ext>
              </a:extLst>
            </p:cNvPr>
            <p:cNvSpPr/>
            <p:nvPr/>
          </p:nvSpPr>
          <p:spPr>
            <a:xfrm>
              <a:off x="9601200" y="2700000"/>
              <a:ext cx="93600" cy="93600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35" name="直接箭头连接符 434">
              <a:extLst>
                <a:ext uri="{FF2B5EF4-FFF2-40B4-BE49-F238E27FC236}">
                  <a16:creationId xmlns:a16="http://schemas.microsoft.com/office/drawing/2014/main" id="{55DF1846-C0AF-2987-3FA8-BF22720FC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2000" y="2806936"/>
              <a:ext cx="0" cy="252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24C646C9-3DB3-8DAA-06B8-3E7A0C9B8C1E}"/>
                </a:ext>
              </a:extLst>
            </p:cNvPr>
            <p:cNvSpPr/>
            <p:nvPr/>
          </p:nvSpPr>
          <p:spPr>
            <a:xfrm>
              <a:off x="9745200" y="2700000"/>
              <a:ext cx="93600" cy="93600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37" name="直接箭头连接符 436">
              <a:extLst>
                <a:ext uri="{FF2B5EF4-FFF2-40B4-BE49-F238E27FC236}">
                  <a16:creationId xmlns:a16="http://schemas.microsoft.com/office/drawing/2014/main" id="{F85D1CF5-9F34-5BE8-48B7-8582B32B7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4000" y="2806936"/>
              <a:ext cx="0" cy="252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D7FEEE8D-07E3-7A84-7363-0549E86B78A7}"/>
                </a:ext>
              </a:extLst>
            </p:cNvPr>
            <p:cNvSpPr/>
            <p:nvPr/>
          </p:nvSpPr>
          <p:spPr>
            <a:xfrm>
              <a:off x="9457200" y="2700000"/>
              <a:ext cx="93600" cy="93600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F6DA5E6-21C8-96E2-6CAB-F8BCF165D92D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</p:spTree>
    <p:extLst>
      <p:ext uri="{BB962C8B-B14F-4D97-AF65-F5344CB8AC3E}">
        <p14:creationId xmlns:p14="http://schemas.microsoft.com/office/powerpoint/2010/main" val="350646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FA5FC-496B-CBC6-B7F7-4A95791CB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A782D81-5144-AD4A-5663-753D63C176AF}"/>
              </a:ext>
            </a:extLst>
          </p:cNvPr>
          <p:cNvGrpSpPr/>
          <p:nvPr/>
        </p:nvGrpSpPr>
        <p:grpSpPr>
          <a:xfrm>
            <a:off x="11449269" y="6198682"/>
            <a:ext cx="786273" cy="548639"/>
            <a:chOff x="11454918" y="5839511"/>
            <a:chExt cx="786273" cy="548639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FA88A24-7866-13DA-D9FA-2535D44E3836}"/>
                </a:ext>
              </a:extLst>
            </p:cNvPr>
            <p:cNvGrpSpPr/>
            <p:nvPr/>
          </p:nvGrpSpPr>
          <p:grpSpPr>
            <a:xfrm>
              <a:off x="11454918" y="5867450"/>
              <a:ext cx="737081" cy="520700"/>
              <a:chOff x="11454918" y="5867450"/>
              <a:chExt cx="737081" cy="520700"/>
            </a:xfrm>
          </p:grpSpPr>
          <p:sp>
            <p:nvSpPr>
              <p:cNvPr id="104" name="箭头: 五边形 103">
                <a:extLst>
                  <a:ext uri="{FF2B5EF4-FFF2-40B4-BE49-F238E27FC236}">
                    <a16:creationId xmlns:a16="http://schemas.microsoft.com/office/drawing/2014/main" id="{952C8E0D-8A1B-59A5-77BD-C064DE994022}"/>
                  </a:ext>
                </a:extLst>
              </p:cNvPr>
              <p:cNvSpPr/>
              <p:nvPr/>
            </p:nvSpPr>
            <p:spPr>
              <a:xfrm rot="10800000">
                <a:off x="11525248" y="5867450"/>
                <a:ext cx="666751" cy="520700"/>
              </a:xfrm>
              <a:prstGeom prst="homePlate">
                <a:avLst>
                  <a:gd name="adj" fmla="val 3316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箭头: V 形 104">
                <a:extLst>
                  <a:ext uri="{FF2B5EF4-FFF2-40B4-BE49-F238E27FC236}">
                    <a16:creationId xmlns:a16="http://schemas.microsoft.com/office/drawing/2014/main" id="{491970C6-2B59-C127-D25B-F5F02DD965EE}"/>
                  </a:ext>
                </a:extLst>
              </p:cNvPr>
              <p:cNvSpPr/>
              <p:nvPr/>
            </p:nvSpPr>
            <p:spPr>
              <a:xfrm rot="10800000">
                <a:off x="11454918" y="5867450"/>
                <a:ext cx="217179" cy="520700"/>
              </a:xfrm>
              <a:prstGeom prst="chevron">
                <a:avLst>
                  <a:gd name="adj" fmla="val 848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灯片编号占位符 3">
              <a:extLst>
                <a:ext uri="{FF2B5EF4-FFF2-40B4-BE49-F238E27FC236}">
                  <a16:creationId xmlns:a16="http://schemas.microsoft.com/office/drawing/2014/main" id="{CEE48AF3-DE8A-DF4D-6584-C6F91ED49B0B}"/>
                </a:ext>
              </a:extLst>
            </p:cNvPr>
            <p:cNvSpPr txBox="1">
              <a:spLocks/>
            </p:cNvSpPr>
            <p:nvPr/>
          </p:nvSpPr>
          <p:spPr>
            <a:xfrm>
              <a:off x="11574440" y="5839511"/>
              <a:ext cx="666751" cy="54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fld id="{27C45CD9-0508-4D1E-923D-4DFDAA610D19}" type="slidenum">
                <a:rPr lang="zh-CN" altLang="en-US" sz="3200" smtClean="0">
                  <a:solidFill>
                    <a:schemeClr val="bg1"/>
                  </a:solidFill>
                  <a:latin typeface="Candara"/>
                  <a:ea typeface="微软雅黑"/>
                </a:rPr>
                <a:pPr>
                  <a:defRPr/>
                </a:pPr>
                <a:t>9</a:t>
              </a:fld>
              <a:endParaRPr lang="zh-CN" altLang="en-US" sz="3200" dirty="0">
                <a:solidFill>
                  <a:schemeClr val="bg1"/>
                </a:solidFill>
                <a:latin typeface="Candara"/>
                <a:ea typeface="微软雅黑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721DADD-E0E2-4959-4274-2188B6F56FB6}"/>
                  </a:ext>
                </a:extLst>
              </p:cNvPr>
              <p:cNvSpPr txBox="1"/>
              <p:nvPr/>
            </p:nvSpPr>
            <p:spPr>
              <a:xfrm>
                <a:off x="360000" y="827142"/>
                <a:ext cx="6402320" cy="5985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沟道增强型 </a:t>
                </a:r>
                <a:r>
                  <a:rPr kumimoji="1" lang="en-US" altLang="zh-CN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MOS </a:t>
                </a:r>
                <a:r>
                  <a:rPr kumimoji="1" lang="zh-CN" altLang="en-US" sz="2800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endParaRPr kumimoji="1" lang="en-US" altLang="zh-CN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形成导电沟道后，保持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，由于电压差的变化，沟道厚度呈锥形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GS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预夹断</a:t>
                </a:r>
                <a:endParaRPr lang="en-US" altLang="zh-CN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漏极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的电位升高到了与栅极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的电位之差为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时，产生预夹断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预夹断后，</a:t>
                </a:r>
                <a:r>
                  <a:rPr kumimoji="1" lang="en-US" altLang="zh-CN" sz="2400" dirty="0">
                    <a:solidFill>
                      <a:schemeClr val="accent5">
                        <a:lumMod val="7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DS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，夹断区长度 </a:t>
                </a:r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↑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不变化，达到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恒流区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饱和区</a:t>
                </a:r>
                <a:endPara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ð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漏极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的电位继续升高，夹断区向源极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方向伸展，但电流不变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C721DADD-E0E2-4959-4274-2188B6F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27142"/>
                <a:ext cx="6402320" cy="5985613"/>
              </a:xfrm>
              <a:prstGeom prst="rect">
                <a:avLst/>
              </a:prstGeom>
              <a:blipFill>
                <a:blip r:embed="rId3"/>
                <a:stretch>
                  <a:fillRect l="-1714" t="-407" b="-1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764E4B47-064F-36FC-FFDC-ED74D482A740}"/>
              </a:ext>
            </a:extLst>
          </p:cNvPr>
          <p:cNvGrpSpPr/>
          <p:nvPr/>
        </p:nvGrpSpPr>
        <p:grpSpPr>
          <a:xfrm>
            <a:off x="7200000" y="468000"/>
            <a:ext cx="4104000" cy="3274330"/>
            <a:chOff x="1440000" y="1080000"/>
            <a:chExt cx="4104000" cy="3274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562F6FB-4EBF-3A65-9A7A-8D88B54FEC36}"/>
                    </a:ext>
                  </a:extLst>
                </p:cNvPr>
                <p:cNvSpPr txBox="1"/>
                <p:nvPr/>
              </p:nvSpPr>
              <p:spPr>
                <a:xfrm>
                  <a:off x="2772000" y="108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562F6FB-4EBF-3A65-9A7A-8D88B54FE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000" y="1080000"/>
                  <a:ext cx="720000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56D035C-7802-B31E-1A11-4E7692F1911A}"/>
                </a:ext>
              </a:extLst>
            </p:cNvPr>
            <p:cNvSpPr/>
            <p:nvPr/>
          </p:nvSpPr>
          <p:spPr>
            <a:xfrm>
              <a:off x="1584000" y="2736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: 圆顶角 62">
              <a:extLst>
                <a:ext uri="{FF2B5EF4-FFF2-40B4-BE49-F238E27FC236}">
                  <a16:creationId xmlns:a16="http://schemas.microsoft.com/office/drawing/2014/main" id="{F4EF4641-50EF-0C0D-F761-23B9F64B388B}"/>
                </a:ext>
              </a:extLst>
            </p:cNvPr>
            <p:cNvSpPr/>
            <p:nvPr/>
          </p:nvSpPr>
          <p:spPr>
            <a:xfrm>
              <a:off x="4104000" y="273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顶角 63">
              <a:extLst>
                <a:ext uri="{FF2B5EF4-FFF2-40B4-BE49-F238E27FC236}">
                  <a16:creationId xmlns:a16="http://schemas.microsoft.com/office/drawing/2014/main" id="{FED893EE-7531-56DA-A528-9A2F1DDD8E26}"/>
                </a:ext>
              </a:extLst>
            </p:cNvPr>
            <p:cNvSpPr/>
            <p:nvPr/>
          </p:nvSpPr>
          <p:spPr>
            <a:xfrm>
              <a:off x="1944000" y="273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顶角 64">
              <a:extLst>
                <a:ext uri="{FF2B5EF4-FFF2-40B4-BE49-F238E27FC236}">
                  <a16:creationId xmlns:a16="http://schemas.microsoft.com/office/drawing/2014/main" id="{90727983-1982-7437-85A0-3C73717DD881}"/>
                </a:ext>
              </a:extLst>
            </p:cNvPr>
            <p:cNvSpPr/>
            <p:nvPr/>
          </p:nvSpPr>
          <p:spPr>
            <a:xfrm>
              <a:off x="2124000" y="273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36B395E-64CC-98BA-5C14-337F5C8BEF88}"/>
                </a:ext>
              </a:extLst>
            </p:cNvPr>
            <p:cNvSpPr/>
            <p:nvPr/>
          </p:nvSpPr>
          <p:spPr>
            <a:xfrm>
              <a:off x="2808000" y="2736000"/>
              <a:ext cx="1512000" cy="180000"/>
            </a:xfrm>
            <a:prstGeom prst="rect">
              <a:avLst/>
            </a:prstGeom>
            <a:solidFill>
              <a:srgbClr val="FFB9BB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FF20EAA-9026-879F-FAB9-9F832D3B828E}"/>
                    </a:ext>
                  </a:extLst>
                </p:cNvPr>
                <p:cNvSpPr txBox="1"/>
                <p:nvPr/>
              </p:nvSpPr>
              <p:spPr>
                <a:xfrm>
                  <a:off x="4824000" y="1764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FF20EAA-9026-879F-FAB9-9F832D3B8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4000" y="1764000"/>
                  <a:ext cx="43200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F9D1107-E3B8-ECCB-572F-7BAFA08F3E38}"/>
                </a:ext>
              </a:extLst>
            </p:cNvPr>
            <p:cNvCxnSpPr>
              <a:cxnSpLocks/>
            </p:cNvCxnSpPr>
            <p:nvPr/>
          </p:nvCxnSpPr>
          <p:spPr>
            <a:xfrm>
              <a:off x="4824000" y="1764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79C4C05-9A29-DAFF-5A3D-05A2F12D3D20}"/>
                    </a:ext>
                  </a:extLst>
                </p:cNvPr>
                <p:cNvSpPr txBox="1"/>
                <p:nvPr/>
              </p:nvSpPr>
              <p:spPr>
                <a:xfrm>
                  <a:off x="2484000" y="1476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779C4C05-9A29-DAFF-5A3D-05A2F12D3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00" y="1476000"/>
                  <a:ext cx="720000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9871C38-4AA5-F973-072A-C0390B1DE0BB}"/>
                </a:ext>
              </a:extLst>
            </p:cNvPr>
            <p:cNvCxnSpPr>
              <a:cxnSpLocks/>
              <a:stCxn id="109" idx="2"/>
              <a:endCxn id="90" idx="6"/>
            </p:cNvCxnSpPr>
            <p:nvPr/>
          </p:nvCxnSpPr>
          <p:spPr>
            <a:xfrm>
              <a:off x="2412000" y="2016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CE558F3-DFF0-A492-077A-5FD69EEB47B3}"/>
                </a:ext>
              </a:extLst>
            </p:cNvPr>
            <p:cNvSpPr txBox="1"/>
            <p:nvPr/>
          </p:nvSpPr>
          <p:spPr>
            <a:xfrm>
              <a:off x="3600000" y="3923443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37BE96D-8984-C11F-3D20-2311B83F4BBC}"/>
                </a:ext>
              </a:extLst>
            </p:cNvPr>
            <p:cNvSpPr/>
            <p:nvPr/>
          </p:nvSpPr>
          <p:spPr>
            <a:xfrm>
              <a:off x="1584000" y="248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FBA439-55EA-66F1-9D39-6BC3EDBC61A6}"/>
                </a:ext>
              </a:extLst>
            </p:cNvPr>
            <p:cNvSpPr/>
            <p:nvPr/>
          </p:nvSpPr>
          <p:spPr>
            <a:xfrm>
              <a:off x="5004000" y="248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C1309A-2B25-F191-A101-BE8317EA9182}"/>
                </a:ext>
              </a:extLst>
            </p:cNvPr>
            <p:cNvSpPr/>
            <p:nvPr/>
          </p:nvSpPr>
          <p:spPr>
            <a:xfrm>
              <a:off x="2844000" y="2484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B456252-0571-A697-252D-73D92C8B3D8E}"/>
                </a:ext>
              </a:extLst>
            </p:cNvPr>
            <p:cNvSpPr/>
            <p:nvPr/>
          </p:nvSpPr>
          <p:spPr>
            <a:xfrm>
              <a:off x="2916000" y="2340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A1143BE8-4265-CFC3-D1F5-7299F0512CFC}"/>
                </a:ext>
              </a:extLst>
            </p:cNvPr>
            <p:cNvSpPr/>
            <p:nvPr/>
          </p:nvSpPr>
          <p:spPr>
            <a:xfrm>
              <a:off x="2124000" y="259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122A2FE4-4D9F-420E-D0EC-28EE1F5F6BD9}"/>
                </a:ext>
              </a:extLst>
            </p:cNvPr>
            <p:cNvSpPr/>
            <p:nvPr/>
          </p:nvSpPr>
          <p:spPr>
            <a:xfrm>
              <a:off x="4284000" y="259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DFDDA75-8644-0B92-99DC-3D626790EE29}"/>
                </a:ext>
              </a:extLst>
            </p:cNvPr>
            <p:cNvSpPr/>
            <p:nvPr/>
          </p:nvSpPr>
          <p:spPr>
            <a:xfrm>
              <a:off x="2916000" y="3744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E48C171-194E-C608-F0DC-C2C8353F1518}"/>
                </a:ext>
              </a:extLst>
            </p:cNvPr>
            <p:cNvCxnSpPr>
              <a:cxnSpLocks/>
              <a:stCxn id="90" idx="0"/>
              <a:endCxn id="75" idx="0"/>
            </p:cNvCxnSpPr>
            <p:nvPr/>
          </p:nvCxnSpPr>
          <p:spPr>
            <a:xfrm>
              <a:off x="3564000" y="1944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63D9E67-8092-EDF1-EC77-F94EBF01AE38}"/>
                </a:ext>
              </a:extLst>
            </p:cNvPr>
            <p:cNvSpPr/>
            <p:nvPr/>
          </p:nvSpPr>
          <p:spPr>
            <a:xfrm>
              <a:off x="3492000" y="194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662853B-6771-A783-9CF3-D7884A40A9C9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>
              <a:off x="2484000" y="151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D7AAEE89-88AF-00D9-041A-4F681308C583}"/>
                </a:ext>
              </a:extLst>
            </p:cNvPr>
            <p:cNvSpPr/>
            <p:nvPr/>
          </p:nvSpPr>
          <p:spPr>
            <a:xfrm>
              <a:off x="2412000" y="194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234F8CA7-9429-4852-97CE-3023CA23C6CC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4644000" y="151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1B47E1E-B8D6-7BAD-CBA2-590091DC8FE3}"/>
                </a:ext>
              </a:extLst>
            </p:cNvPr>
            <p:cNvSpPr/>
            <p:nvPr/>
          </p:nvSpPr>
          <p:spPr>
            <a:xfrm>
              <a:off x="4572000" y="194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803E61C6-4CC4-6499-1C0F-794C70BD6151}"/>
                </a:ext>
              </a:extLst>
            </p:cNvPr>
            <p:cNvCxnSpPr>
              <a:cxnSpLocks/>
              <a:stCxn id="84" idx="2"/>
              <a:endCxn id="519" idx="4"/>
            </p:cNvCxnSpPr>
            <p:nvPr/>
          </p:nvCxnSpPr>
          <p:spPr>
            <a:xfrm>
              <a:off x="3564000" y="3924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文本框 511">
              <a:extLst>
                <a:ext uri="{FF2B5EF4-FFF2-40B4-BE49-F238E27FC236}">
                  <a16:creationId xmlns:a16="http://schemas.microsoft.com/office/drawing/2014/main" id="{E45CED2B-701A-187E-84BB-563403A214CB}"/>
                </a:ext>
              </a:extLst>
            </p:cNvPr>
            <p:cNvSpPr txBox="1"/>
            <p:nvPr/>
          </p:nvSpPr>
          <p:spPr>
            <a:xfrm>
              <a:off x="2124000" y="162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" name="文本框 512">
              <a:extLst>
                <a:ext uri="{FF2B5EF4-FFF2-40B4-BE49-F238E27FC236}">
                  <a16:creationId xmlns:a16="http://schemas.microsoft.com/office/drawing/2014/main" id="{380A8E85-C4B8-2B2F-AF1A-EA076A3784BA}"/>
                </a:ext>
              </a:extLst>
            </p:cNvPr>
            <p:cNvSpPr txBox="1"/>
            <p:nvPr/>
          </p:nvSpPr>
          <p:spPr>
            <a:xfrm>
              <a:off x="1540405" y="3365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515" name="文本框 514">
              <a:extLst>
                <a:ext uri="{FF2B5EF4-FFF2-40B4-BE49-F238E27FC236}">
                  <a16:creationId xmlns:a16="http://schemas.microsoft.com/office/drawing/2014/main" id="{712707DF-AD95-61E9-D399-84D6614592E1}"/>
                </a:ext>
              </a:extLst>
            </p:cNvPr>
            <p:cNvSpPr txBox="1"/>
            <p:nvPr/>
          </p:nvSpPr>
          <p:spPr>
            <a:xfrm>
              <a:off x="4260426" y="162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D8B9B035-D29E-5CE6-324E-3712C21EFBD1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1512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83BE146F-CA95-46D0-1DB9-004567779CB5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1512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AF18250E-C421-FF75-E4CF-88F054F63190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00" y="4140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8A525725-865C-00E2-3936-A696FCBA4C33}"/>
                </a:ext>
              </a:extLst>
            </p:cNvPr>
            <p:cNvSpPr/>
            <p:nvPr/>
          </p:nvSpPr>
          <p:spPr>
            <a:xfrm>
              <a:off x="3492000" y="406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0" name="文本框 519">
              <a:extLst>
                <a:ext uri="{FF2B5EF4-FFF2-40B4-BE49-F238E27FC236}">
                  <a16:creationId xmlns:a16="http://schemas.microsoft.com/office/drawing/2014/main" id="{1BF6B217-921A-F7CC-3531-95B3716B168D}"/>
                </a:ext>
              </a:extLst>
            </p:cNvPr>
            <p:cNvSpPr txBox="1"/>
            <p:nvPr/>
          </p:nvSpPr>
          <p:spPr>
            <a:xfrm>
              <a:off x="3600000" y="162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C13A4EA2-9FE8-68A1-4782-195402A43B2B}"/>
                </a:ext>
              </a:extLst>
            </p:cNvPr>
            <p:cNvSpPr/>
            <p:nvPr/>
          </p:nvSpPr>
          <p:spPr>
            <a:xfrm>
              <a:off x="2952000" y="1908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7D39780C-EF3B-75E5-26BE-EA09CD8CC41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000" y="1890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9177003E-AC3A-AB30-350C-B37AC6BDEB1D}"/>
                </a:ext>
              </a:extLst>
            </p:cNvPr>
            <p:cNvCxnSpPr>
              <a:cxnSpLocks/>
            </p:cNvCxnSpPr>
            <p:nvPr/>
          </p:nvCxnSpPr>
          <p:spPr>
            <a:xfrm>
              <a:off x="3096000" y="1800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B0E4AA11-33DD-E490-4A35-9E4B49348FDB}"/>
                </a:ext>
              </a:extLst>
            </p:cNvPr>
            <p:cNvSpPr/>
            <p:nvPr/>
          </p:nvSpPr>
          <p:spPr>
            <a:xfrm>
              <a:off x="3384000" y="140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CE9D047B-F8E1-0197-B7AE-B46F20368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4000" y="1386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E661AAEF-AE80-CD6F-19BE-7B0D3D4C3AF6}"/>
                </a:ext>
              </a:extLst>
            </p:cNvPr>
            <p:cNvCxnSpPr>
              <a:cxnSpLocks/>
            </p:cNvCxnSpPr>
            <p:nvPr/>
          </p:nvCxnSpPr>
          <p:spPr>
            <a:xfrm>
              <a:off x="3528000" y="1296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D53AD327-CFC2-8E19-1F7E-7DAC458627CA}"/>
                </a:ext>
              </a:extLst>
            </p:cNvPr>
            <p:cNvSpPr/>
            <p:nvPr/>
          </p:nvSpPr>
          <p:spPr>
            <a:xfrm>
              <a:off x="2412000" y="1440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8" name="直接箭头连接符 527">
              <a:extLst>
                <a:ext uri="{FF2B5EF4-FFF2-40B4-BE49-F238E27FC236}">
                  <a16:creationId xmlns:a16="http://schemas.microsoft.com/office/drawing/2014/main" id="{5A1941B0-4524-D63D-DC2A-29B5F0E49400}"/>
                </a:ext>
              </a:extLst>
            </p:cNvPr>
            <p:cNvCxnSpPr>
              <a:cxnSpLocks/>
            </p:cNvCxnSpPr>
            <p:nvPr/>
          </p:nvCxnSpPr>
          <p:spPr>
            <a:xfrm>
              <a:off x="3564000" y="248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接箭头连接符 528">
              <a:extLst>
                <a:ext uri="{FF2B5EF4-FFF2-40B4-BE49-F238E27FC236}">
                  <a16:creationId xmlns:a16="http://schemas.microsoft.com/office/drawing/2014/main" id="{B4F0965C-EB75-E4B3-A4FD-DC257A973B99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00" y="248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箭头连接符 529">
              <a:extLst>
                <a:ext uri="{FF2B5EF4-FFF2-40B4-BE49-F238E27FC236}">
                  <a16:creationId xmlns:a16="http://schemas.microsoft.com/office/drawing/2014/main" id="{2D7A9617-FF37-7046-2399-59117C9849BC}"/>
                </a:ext>
              </a:extLst>
            </p:cNvPr>
            <p:cNvCxnSpPr>
              <a:cxnSpLocks/>
            </p:cNvCxnSpPr>
            <p:nvPr/>
          </p:nvCxnSpPr>
          <p:spPr>
            <a:xfrm>
              <a:off x="3312000" y="248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箭头连接符 530">
              <a:extLst>
                <a:ext uri="{FF2B5EF4-FFF2-40B4-BE49-F238E27FC236}">
                  <a16:creationId xmlns:a16="http://schemas.microsoft.com/office/drawing/2014/main" id="{4E5A1F5D-001A-4D2A-4F56-120BC7B60370}"/>
                </a:ext>
              </a:extLst>
            </p:cNvPr>
            <p:cNvCxnSpPr>
              <a:cxnSpLocks/>
            </p:cNvCxnSpPr>
            <p:nvPr/>
          </p:nvCxnSpPr>
          <p:spPr>
            <a:xfrm>
              <a:off x="3060000" y="248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箭头连接符 531">
              <a:extLst>
                <a:ext uri="{FF2B5EF4-FFF2-40B4-BE49-F238E27FC236}">
                  <a16:creationId xmlns:a16="http://schemas.microsoft.com/office/drawing/2014/main" id="{A68F4005-61F0-9A14-532F-D2A55708A381}"/>
                </a:ext>
              </a:extLst>
            </p:cNvPr>
            <p:cNvCxnSpPr>
              <a:cxnSpLocks/>
            </p:cNvCxnSpPr>
            <p:nvPr/>
          </p:nvCxnSpPr>
          <p:spPr>
            <a:xfrm>
              <a:off x="4068000" y="248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文本框 532">
              <a:extLst>
                <a:ext uri="{FF2B5EF4-FFF2-40B4-BE49-F238E27FC236}">
                  <a16:creationId xmlns:a16="http://schemas.microsoft.com/office/drawing/2014/main" id="{5066DBC9-541B-2F9A-969D-1F8E29B66F55}"/>
                </a:ext>
              </a:extLst>
            </p:cNvPr>
            <p:cNvSpPr txBox="1"/>
            <p:nvPr/>
          </p:nvSpPr>
          <p:spPr>
            <a:xfrm>
              <a:off x="2880000" y="3348000"/>
              <a:ext cx="93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耗尽层</a:t>
              </a:r>
              <a:endParaRPr lang="zh-CN" altLang="en-US" dirty="0"/>
            </a:p>
          </p:txBody>
        </p:sp>
        <p:sp>
          <p:nvSpPr>
            <p:cNvPr id="534" name="文本框 533">
              <a:extLst>
                <a:ext uri="{FF2B5EF4-FFF2-40B4-BE49-F238E27FC236}">
                  <a16:creationId xmlns:a16="http://schemas.microsoft.com/office/drawing/2014/main" id="{B6E003C4-36F6-C1A7-1FA1-82631CA197A9}"/>
                </a:ext>
              </a:extLst>
            </p:cNvPr>
            <p:cNvSpPr txBox="1"/>
            <p:nvPr/>
          </p:nvSpPr>
          <p:spPr>
            <a:xfrm>
              <a:off x="2124000" y="273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535" name="直接连接符 534">
              <a:extLst>
                <a:ext uri="{FF2B5EF4-FFF2-40B4-BE49-F238E27FC236}">
                  <a16:creationId xmlns:a16="http://schemas.microsoft.com/office/drawing/2014/main" id="{3C6AA661-AFF7-1D57-6684-80B51DA24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3687" y="2845092"/>
              <a:ext cx="1225059" cy="157136"/>
            </a:xfrm>
            <a:prstGeom prst="line">
              <a:avLst/>
            </a:prstGeom>
            <a:ln w="152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接连接符 535">
              <a:extLst>
                <a:ext uri="{FF2B5EF4-FFF2-40B4-BE49-F238E27FC236}">
                  <a16:creationId xmlns:a16="http://schemas.microsoft.com/office/drawing/2014/main" id="{33C97686-2F8A-CAF0-19EB-BFF362E06B3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000" y="2844000"/>
              <a:ext cx="180000" cy="0"/>
            </a:xfrm>
            <a:prstGeom prst="line">
              <a:avLst/>
            </a:prstGeom>
            <a:ln w="152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矩形: 圆顶角 536">
              <a:extLst>
                <a:ext uri="{FF2B5EF4-FFF2-40B4-BE49-F238E27FC236}">
                  <a16:creationId xmlns:a16="http://schemas.microsoft.com/office/drawing/2014/main" id="{BE22DE26-37BD-85CE-F46C-D1A96162B4A4}"/>
                </a:ext>
              </a:extLst>
            </p:cNvPr>
            <p:cNvSpPr/>
            <p:nvPr/>
          </p:nvSpPr>
          <p:spPr>
            <a:xfrm>
              <a:off x="4284000" y="273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文本框 537">
              <a:extLst>
                <a:ext uri="{FF2B5EF4-FFF2-40B4-BE49-F238E27FC236}">
                  <a16:creationId xmlns:a16="http://schemas.microsoft.com/office/drawing/2014/main" id="{2D0A2052-F957-EC35-917E-4E1702E8CCA4}"/>
                </a:ext>
              </a:extLst>
            </p:cNvPr>
            <p:cNvSpPr txBox="1"/>
            <p:nvPr/>
          </p:nvSpPr>
          <p:spPr>
            <a:xfrm>
              <a:off x="4284000" y="273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1F9841E8-9323-4175-F544-F47B3391D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6000" y="2754000"/>
              <a:ext cx="1458000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5EEE85E0-C60F-D3E7-D0CF-C07D0C87A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132" y="2946391"/>
              <a:ext cx="1096867" cy="1406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788A4FAF-019D-EB6A-9E51-827E47486AA8}"/>
                </a:ext>
              </a:extLst>
            </p:cNvPr>
            <p:cNvCxnSpPr>
              <a:cxnSpLocks/>
              <a:endCxn id="533" idx="0"/>
            </p:cNvCxnSpPr>
            <p:nvPr/>
          </p:nvCxnSpPr>
          <p:spPr>
            <a:xfrm>
              <a:off x="3274743" y="2967542"/>
              <a:ext cx="73257" cy="3804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4340298-67E9-BCD4-B99B-2E70021648EE}"/>
              </a:ext>
            </a:extLst>
          </p:cNvPr>
          <p:cNvSpPr txBox="1">
            <a:spLocks/>
          </p:cNvSpPr>
          <p:nvPr/>
        </p:nvSpPr>
        <p:spPr>
          <a:xfrm>
            <a:off x="360000" y="0"/>
            <a:ext cx="11826000" cy="548639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000" dirty="0"/>
              <a:t>MOS </a:t>
            </a:r>
            <a:r>
              <a:rPr lang="zh-CN" altLang="en-US" sz="3000" dirty="0"/>
              <a:t>场效应管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F429BF-A693-9248-9EDD-7DFF38365A8F}"/>
              </a:ext>
            </a:extLst>
          </p:cNvPr>
          <p:cNvGrpSpPr/>
          <p:nvPr/>
        </p:nvGrpSpPr>
        <p:grpSpPr>
          <a:xfrm>
            <a:off x="7200000" y="3600000"/>
            <a:ext cx="4104000" cy="3274330"/>
            <a:chOff x="7200000" y="3600000"/>
            <a:chExt cx="4104000" cy="3274330"/>
          </a:xfrm>
        </p:grpSpPr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45E7B939-D2FF-11BD-B81F-4676D6150A9D}"/>
                </a:ext>
              </a:extLst>
            </p:cNvPr>
            <p:cNvSpPr/>
            <p:nvPr/>
          </p:nvSpPr>
          <p:spPr>
            <a:xfrm>
              <a:off x="7344000" y="5256000"/>
              <a:ext cx="3960000" cy="1008000"/>
            </a:xfrm>
            <a:prstGeom prst="rect">
              <a:avLst/>
            </a:prstGeom>
            <a:solidFill>
              <a:srgbClr val="A7E8FF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4" name="矩形: 圆顶角 543">
              <a:extLst>
                <a:ext uri="{FF2B5EF4-FFF2-40B4-BE49-F238E27FC236}">
                  <a16:creationId xmlns:a16="http://schemas.microsoft.com/office/drawing/2014/main" id="{3FCB395B-E7C7-74A2-8AD5-67F19062A0B6}"/>
                </a:ext>
              </a:extLst>
            </p:cNvPr>
            <p:cNvSpPr/>
            <p:nvPr/>
          </p:nvSpPr>
          <p:spPr>
            <a:xfrm>
              <a:off x="770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: 圆顶角 544">
              <a:extLst>
                <a:ext uri="{FF2B5EF4-FFF2-40B4-BE49-F238E27FC236}">
                  <a16:creationId xmlns:a16="http://schemas.microsoft.com/office/drawing/2014/main" id="{0264B61E-7E4D-866E-BA47-393B3F1F08B9}"/>
                </a:ext>
              </a:extLst>
            </p:cNvPr>
            <p:cNvSpPr/>
            <p:nvPr/>
          </p:nvSpPr>
          <p:spPr>
            <a:xfrm>
              <a:off x="788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6" name="文本框 545">
                  <a:extLst>
                    <a:ext uri="{FF2B5EF4-FFF2-40B4-BE49-F238E27FC236}">
                      <a16:creationId xmlns:a16="http://schemas.microsoft.com/office/drawing/2014/main" id="{8327C727-22F5-D4CB-F219-66D335E568A9}"/>
                    </a:ext>
                  </a:extLst>
                </p:cNvPr>
                <p:cNvSpPr txBox="1"/>
                <p:nvPr/>
              </p:nvSpPr>
              <p:spPr>
                <a:xfrm>
                  <a:off x="10584000" y="4284000"/>
                  <a:ext cx="432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6" name="文本框 545">
                  <a:extLst>
                    <a:ext uri="{FF2B5EF4-FFF2-40B4-BE49-F238E27FC236}">
                      <a16:creationId xmlns:a16="http://schemas.microsoft.com/office/drawing/2014/main" id="{8327C727-22F5-D4CB-F219-66D335E56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4000" y="4284000"/>
                  <a:ext cx="432000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7" name="直接箭头连接符 546">
              <a:extLst>
                <a:ext uri="{FF2B5EF4-FFF2-40B4-BE49-F238E27FC236}">
                  <a16:creationId xmlns:a16="http://schemas.microsoft.com/office/drawing/2014/main" id="{A259B40F-E324-3405-E509-0A846DF81F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000" y="4284000"/>
              <a:ext cx="0" cy="50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8" name="文本框 547">
                  <a:extLst>
                    <a:ext uri="{FF2B5EF4-FFF2-40B4-BE49-F238E27FC236}">
                      <a16:creationId xmlns:a16="http://schemas.microsoft.com/office/drawing/2014/main" id="{E26633A2-4228-42AD-DD02-4E799C95F748}"/>
                    </a:ext>
                  </a:extLst>
                </p:cNvPr>
                <p:cNvSpPr txBox="1"/>
                <p:nvPr/>
              </p:nvSpPr>
              <p:spPr>
                <a:xfrm>
                  <a:off x="8244000" y="3996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GS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8" name="文本框 547">
                  <a:extLst>
                    <a:ext uri="{FF2B5EF4-FFF2-40B4-BE49-F238E27FC236}">
                      <a16:creationId xmlns:a16="http://schemas.microsoft.com/office/drawing/2014/main" id="{E26633A2-4228-42AD-DD02-4E799C95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000" y="3996000"/>
                  <a:ext cx="720000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65A58416-D255-9D4F-4D89-C3CE65F08BC9}"/>
                </a:ext>
              </a:extLst>
            </p:cNvPr>
            <p:cNvCxnSpPr>
              <a:cxnSpLocks/>
              <a:stCxn id="561" idx="2"/>
              <a:endCxn id="559" idx="6"/>
            </p:cNvCxnSpPr>
            <p:nvPr/>
          </p:nvCxnSpPr>
          <p:spPr>
            <a:xfrm>
              <a:off x="8172000" y="4536000"/>
              <a:ext cx="122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文本框 549">
              <a:extLst>
                <a:ext uri="{FF2B5EF4-FFF2-40B4-BE49-F238E27FC236}">
                  <a16:creationId xmlns:a16="http://schemas.microsoft.com/office/drawing/2014/main" id="{F00CF3DD-E3C8-AE1B-DB76-8541A430B5D0}"/>
                </a:ext>
              </a:extLst>
            </p:cNvPr>
            <p:cNvSpPr txBox="1"/>
            <p:nvPr/>
          </p:nvSpPr>
          <p:spPr>
            <a:xfrm>
              <a:off x="9360000" y="6443443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200" dirty="0"/>
            </a:p>
          </p:txBody>
        </p:sp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C81E5754-3755-F34F-DF24-E9F0BEEF6C90}"/>
                </a:ext>
              </a:extLst>
            </p:cNvPr>
            <p:cNvSpPr/>
            <p:nvPr/>
          </p:nvSpPr>
          <p:spPr>
            <a:xfrm>
              <a:off x="734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>
              <a:extLst>
                <a:ext uri="{FF2B5EF4-FFF2-40B4-BE49-F238E27FC236}">
                  <a16:creationId xmlns:a16="http://schemas.microsoft.com/office/drawing/2014/main" id="{A0270F16-EACF-D4C9-C60F-87CFCD859D9F}"/>
                </a:ext>
              </a:extLst>
            </p:cNvPr>
            <p:cNvSpPr/>
            <p:nvPr/>
          </p:nvSpPr>
          <p:spPr>
            <a:xfrm>
              <a:off x="10764000" y="5004000"/>
              <a:ext cx="540000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4E5622F3-AF2F-A443-47F5-8B1534E64061}"/>
                </a:ext>
              </a:extLst>
            </p:cNvPr>
            <p:cNvSpPr/>
            <p:nvPr/>
          </p:nvSpPr>
          <p:spPr>
            <a:xfrm>
              <a:off x="8604000" y="5004000"/>
              <a:ext cx="1440645" cy="2520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B9F9CECE-BFA2-6C68-BAFA-B302CC9B179D}"/>
                </a:ext>
              </a:extLst>
            </p:cNvPr>
            <p:cNvSpPr/>
            <p:nvPr/>
          </p:nvSpPr>
          <p:spPr>
            <a:xfrm>
              <a:off x="8676000" y="4860000"/>
              <a:ext cx="1296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5543C3B3-479A-0C60-673E-9D0C35E371F3}"/>
                </a:ext>
              </a:extLst>
            </p:cNvPr>
            <p:cNvSpPr/>
            <p:nvPr/>
          </p:nvSpPr>
          <p:spPr>
            <a:xfrm>
              <a:off x="788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AFE7864A-3043-F0C1-EFD9-69C5C58021FA}"/>
                </a:ext>
              </a:extLst>
            </p:cNvPr>
            <p:cNvSpPr/>
            <p:nvPr/>
          </p:nvSpPr>
          <p:spPr>
            <a:xfrm>
              <a:off x="10044000" y="5112000"/>
              <a:ext cx="720000" cy="14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B4BB3AAC-1502-E8B5-0DE6-B503A78DA899}"/>
                </a:ext>
              </a:extLst>
            </p:cNvPr>
            <p:cNvSpPr/>
            <p:nvPr/>
          </p:nvSpPr>
          <p:spPr>
            <a:xfrm>
              <a:off x="8676000" y="6264000"/>
              <a:ext cx="1296000" cy="18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72AB61A4-D401-CF46-9C1C-11DC10396433}"/>
                </a:ext>
              </a:extLst>
            </p:cNvPr>
            <p:cNvCxnSpPr>
              <a:cxnSpLocks/>
              <a:stCxn id="559" idx="0"/>
              <a:endCxn id="554" idx="0"/>
            </p:cNvCxnSpPr>
            <p:nvPr/>
          </p:nvCxnSpPr>
          <p:spPr>
            <a:xfrm>
              <a:off x="9324000" y="4464000"/>
              <a:ext cx="0" cy="39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9" name="椭圆 558">
              <a:extLst>
                <a:ext uri="{FF2B5EF4-FFF2-40B4-BE49-F238E27FC236}">
                  <a16:creationId xmlns:a16="http://schemas.microsoft.com/office/drawing/2014/main" id="{E9AAA791-8E86-9453-3D18-FC63D163FDFA}"/>
                </a:ext>
              </a:extLst>
            </p:cNvPr>
            <p:cNvSpPr/>
            <p:nvPr/>
          </p:nvSpPr>
          <p:spPr>
            <a:xfrm>
              <a:off x="925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779A808B-5DA8-A390-408E-43CF68FC784B}"/>
                </a:ext>
              </a:extLst>
            </p:cNvPr>
            <p:cNvCxnSpPr>
              <a:cxnSpLocks/>
              <a:endCxn id="555" idx="0"/>
            </p:cNvCxnSpPr>
            <p:nvPr/>
          </p:nvCxnSpPr>
          <p:spPr>
            <a:xfrm>
              <a:off x="824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B087E0D4-6523-A681-8191-8B404D5A4076}"/>
                </a:ext>
              </a:extLst>
            </p:cNvPr>
            <p:cNvSpPr/>
            <p:nvPr/>
          </p:nvSpPr>
          <p:spPr>
            <a:xfrm>
              <a:off x="817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06C5C895-EDC9-50F6-3184-1AAEE5F1E5CA}"/>
                </a:ext>
              </a:extLst>
            </p:cNvPr>
            <p:cNvCxnSpPr>
              <a:cxnSpLocks/>
              <a:endCxn id="556" idx="0"/>
            </p:cNvCxnSpPr>
            <p:nvPr/>
          </p:nvCxnSpPr>
          <p:spPr>
            <a:xfrm>
              <a:off x="10404000" y="4032000"/>
              <a:ext cx="0" cy="10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BC833855-58C5-4AC0-E528-F76D9F8562E1}"/>
                </a:ext>
              </a:extLst>
            </p:cNvPr>
            <p:cNvSpPr/>
            <p:nvPr/>
          </p:nvSpPr>
          <p:spPr>
            <a:xfrm>
              <a:off x="10332000" y="4464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5419C952-E318-0DFF-9285-A46E5C3FE604}"/>
                </a:ext>
              </a:extLst>
            </p:cNvPr>
            <p:cNvCxnSpPr>
              <a:cxnSpLocks/>
              <a:stCxn id="557" idx="2"/>
              <a:endCxn id="571" idx="4"/>
            </p:cNvCxnSpPr>
            <p:nvPr/>
          </p:nvCxnSpPr>
          <p:spPr>
            <a:xfrm>
              <a:off x="9324000" y="644400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文本框 564">
              <a:extLst>
                <a:ext uri="{FF2B5EF4-FFF2-40B4-BE49-F238E27FC236}">
                  <a16:creationId xmlns:a16="http://schemas.microsoft.com/office/drawing/2014/main" id="{7C172EB8-F18E-5277-A07C-F759E453E8C6}"/>
                </a:ext>
              </a:extLst>
            </p:cNvPr>
            <p:cNvSpPr txBox="1"/>
            <p:nvPr/>
          </p:nvSpPr>
          <p:spPr>
            <a:xfrm>
              <a:off x="7884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6" name="文本框 565">
              <a:extLst>
                <a:ext uri="{FF2B5EF4-FFF2-40B4-BE49-F238E27FC236}">
                  <a16:creationId xmlns:a16="http://schemas.microsoft.com/office/drawing/2014/main" id="{78F1252C-3944-063C-B545-7196180C5086}"/>
                </a:ext>
              </a:extLst>
            </p:cNvPr>
            <p:cNvSpPr txBox="1"/>
            <p:nvPr/>
          </p:nvSpPr>
          <p:spPr>
            <a:xfrm>
              <a:off x="7300405" y="588595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zh-CN" altLang="en-US" sz="2200" dirty="0"/>
            </a:p>
          </p:txBody>
        </p:sp>
        <p:sp>
          <p:nvSpPr>
            <p:cNvPr id="567" name="文本框 566">
              <a:extLst>
                <a:ext uri="{FF2B5EF4-FFF2-40B4-BE49-F238E27FC236}">
                  <a16:creationId xmlns:a16="http://schemas.microsoft.com/office/drawing/2014/main" id="{405AD84E-404B-74C2-E858-9C229D68A2B0}"/>
                </a:ext>
              </a:extLst>
            </p:cNvPr>
            <p:cNvSpPr txBox="1"/>
            <p:nvPr/>
          </p:nvSpPr>
          <p:spPr>
            <a:xfrm>
              <a:off x="10020426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83306DA1-9575-6EA9-8B7E-7E722E906F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4032000"/>
              <a:ext cx="3204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6A8FD0A0-1442-D0A3-3880-821E7027F11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4032000"/>
              <a:ext cx="0" cy="262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F6238C0F-88DA-8DF7-030B-6A628199F5A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000" y="6660000"/>
              <a:ext cx="219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椭圆 570">
              <a:extLst>
                <a:ext uri="{FF2B5EF4-FFF2-40B4-BE49-F238E27FC236}">
                  <a16:creationId xmlns:a16="http://schemas.microsoft.com/office/drawing/2014/main" id="{2D65ED6B-4527-1314-E3ED-3D296C0BBF28}"/>
                </a:ext>
              </a:extLst>
            </p:cNvPr>
            <p:cNvSpPr/>
            <p:nvPr/>
          </p:nvSpPr>
          <p:spPr>
            <a:xfrm>
              <a:off x="9252000" y="6588000"/>
              <a:ext cx="144000" cy="14400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2" name="文本框 571">
              <a:extLst>
                <a:ext uri="{FF2B5EF4-FFF2-40B4-BE49-F238E27FC236}">
                  <a16:creationId xmlns:a16="http://schemas.microsoft.com/office/drawing/2014/main" id="{9C19A17A-AD23-624B-7F80-F9D850AA1FDC}"/>
                </a:ext>
              </a:extLst>
            </p:cNvPr>
            <p:cNvSpPr txBox="1"/>
            <p:nvPr/>
          </p:nvSpPr>
          <p:spPr>
            <a:xfrm>
              <a:off x="9360000" y="4140000"/>
              <a:ext cx="36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78921019-F931-88E4-7BB7-47037CA60A36}"/>
                </a:ext>
              </a:extLst>
            </p:cNvPr>
            <p:cNvSpPr/>
            <p:nvPr/>
          </p:nvSpPr>
          <p:spPr>
            <a:xfrm>
              <a:off x="8712000" y="4428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43DADC7B-66BB-1C3B-CCA9-10F45BDFA8D0}"/>
                </a:ext>
              </a:extLst>
            </p:cNvPr>
            <p:cNvCxnSpPr>
              <a:cxnSpLocks/>
            </p:cNvCxnSpPr>
            <p:nvPr/>
          </p:nvCxnSpPr>
          <p:spPr>
            <a:xfrm>
              <a:off x="8712000" y="4410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A4045B6E-1227-C140-31D2-205BC1F29A18}"/>
                </a:ext>
              </a:extLst>
            </p:cNvPr>
            <p:cNvCxnSpPr>
              <a:cxnSpLocks/>
            </p:cNvCxnSpPr>
            <p:nvPr/>
          </p:nvCxnSpPr>
          <p:spPr>
            <a:xfrm>
              <a:off x="8856000" y="4320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41045F7-A38C-D1EB-B5F7-0C019442F728}"/>
                </a:ext>
              </a:extLst>
            </p:cNvPr>
            <p:cNvSpPr/>
            <p:nvPr/>
          </p:nvSpPr>
          <p:spPr>
            <a:xfrm>
              <a:off x="9144000" y="3924000"/>
              <a:ext cx="144000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06045166-0D20-D904-22AF-0FEAC3234EBC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3906000"/>
              <a:ext cx="0" cy="252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A1AD7C4-CE68-A218-9123-34AB75711C6D}"/>
                </a:ext>
              </a:extLst>
            </p:cNvPr>
            <p:cNvCxnSpPr>
              <a:cxnSpLocks/>
            </p:cNvCxnSpPr>
            <p:nvPr/>
          </p:nvCxnSpPr>
          <p:spPr>
            <a:xfrm>
              <a:off x="9288000" y="3816000"/>
              <a:ext cx="0" cy="432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AF253677-815C-669D-BEBF-07F7FFFFB878}"/>
                </a:ext>
              </a:extLst>
            </p:cNvPr>
            <p:cNvSpPr/>
            <p:nvPr/>
          </p:nvSpPr>
          <p:spPr>
            <a:xfrm>
              <a:off x="8172000" y="3960000"/>
              <a:ext cx="144000" cy="14400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5CB7625F-4ACF-EFFE-149B-BECBAFEC5662}"/>
                </a:ext>
              </a:extLst>
            </p:cNvPr>
            <p:cNvSpPr txBox="1"/>
            <p:nvPr/>
          </p:nvSpPr>
          <p:spPr>
            <a:xfrm>
              <a:off x="8640000" y="5868000"/>
              <a:ext cx="93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耗尽层</a:t>
              </a:r>
              <a:endParaRPr lang="zh-CN" altLang="en-US" dirty="0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EC8D6089-B025-0405-5032-D2414B1AA279}"/>
                </a:ext>
              </a:extLst>
            </p:cNvPr>
            <p:cNvSpPr txBox="1"/>
            <p:nvPr/>
          </p:nvSpPr>
          <p:spPr>
            <a:xfrm>
              <a:off x="788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155" name="矩形: 圆顶角 154">
              <a:extLst>
                <a:ext uri="{FF2B5EF4-FFF2-40B4-BE49-F238E27FC236}">
                  <a16:creationId xmlns:a16="http://schemas.microsoft.com/office/drawing/2014/main" id="{30A2D1E5-FBD4-C76C-FCB2-CE9C9F166CAD}"/>
                </a:ext>
              </a:extLst>
            </p:cNvPr>
            <p:cNvSpPr/>
            <p:nvPr/>
          </p:nvSpPr>
          <p:spPr>
            <a:xfrm>
              <a:off x="9864000" y="5256000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: 圆顶角 155">
              <a:extLst>
                <a:ext uri="{FF2B5EF4-FFF2-40B4-BE49-F238E27FC236}">
                  <a16:creationId xmlns:a16="http://schemas.microsoft.com/office/drawing/2014/main" id="{95313999-38A5-637B-3D32-2851BCEDADD5}"/>
                </a:ext>
              </a:extLst>
            </p:cNvPr>
            <p:cNvSpPr/>
            <p:nvPr/>
          </p:nvSpPr>
          <p:spPr>
            <a:xfrm>
              <a:off x="10044000" y="5256000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8247F8EF-76A5-CD4A-91AA-F03B785A09F6}"/>
                </a:ext>
              </a:extLst>
            </p:cNvPr>
            <p:cNvSpPr txBox="1"/>
            <p:nvPr/>
          </p:nvSpPr>
          <p:spPr>
            <a:xfrm>
              <a:off x="10044000" y="5256000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158" name="矩形: 圆顶角 157">
              <a:extLst>
                <a:ext uri="{FF2B5EF4-FFF2-40B4-BE49-F238E27FC236}">
                  <a16:creationId xmlns:a16="http://schemas.microsoft.com/office/drawing/2014/main" id="{D32D1449-CA94-8ABD-1341-502354C860C0}"/>
                </a:ext>
              </a:extLst>
            </p:cNvPr>
            <p:cNvSpPr/>
            <p:nvPr/>
          </p:nvSpPr>
          <p:spPr>
            <a:xfrm>
              <a:off x="7704000" y="5255999"/>
              <a:ext cx="1080000" cy="613113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: 圆顶角 158">
              <a:extLst>
                <a:ext uri="{FF2B5EF4-FFF2-40B4-BE49-F238E27FC236}">
                  <a16:creationId xmlns:a16="http://schemas.microsoft.com/office/drawing/2014/main" id="{D437D38F-2F14-1342-A9E6-30FAE5C49CFA}"/>
                </a:ext>
              </a:extLst>
            </p:cNvPr>
            <p:cNvSpPr/>
            <p:nvPr/>
          </p:nvSpPr>
          <p:spPr>
            <a:xfrm>
              <a:off x="7884000" y="5255999"/>
              <a:ext cx="720000" cy="433114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B9B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47F7EFB2-7E19-230F-5126-7100DE8DC368}"/>
                </a:ext>
              </a:extLst>
            </p:cNvPr>
            <p:cNvSpPr txBox="1"/>
            <p:nvPr/>
          </p:nvSpPr>
          <p:spPr>
            <a:xfrm>
              <a:off x="7884000" y="5255999"/>
              <a:ext cx="720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kumimoji="1" lang="en-US" altLang="zh-CN" sz="22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200" baseline="30000" dirty="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5804AF1F-2A2E-E6F9-007F-296FE6881463}"/>
                </a:ext>
              </a:extLst>
            </p:cNvPr>
            <p:cNvSpPr/>
            <p:nvPr/>
          </p:nvSpPr>
          <p:spPr>
            <a:xfrm>
              <a:off x="8568000" y="5274000"/>
              <a:ext cx="684000" cy="162000"/>
            </a:xfrm>
            <a:prstGeom prst="rect">
              <a:avLst/>
            </a:prstGeom>
            <a:solidFill>
              <a:srgbClr val="FFB9BB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4A55FBF6-1298-3736-61DC-AA8F95460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7673" y="5323235"/>
              <a:ext cx="729445" cy="195619"/>
            </a:xfrm>
            <a:prstGeom prst="line">
              <a:avLst/>
            </a:prstGeom>
            <a:ln w="1270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3DC3DDA9-2840-482E-D4D0-1EFD2575A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620" y="5256000"/>
              <a:ext cx="738323" cy="198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B45076AA-019C-F5BA-9B4A-118AD4FFF7DA}"/>
                </a:ext>
              </a:extLst>
            </p:cNvPr>
            <p:cNvSpPr/>
            <p:nvPr/>
          </p:nvSpPr>
          <p:spPr>
            <a:xfrm>
              <a:off x="9324000" y="5274835"/>
              <a:ext cx="567167" cy="13655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0FA1A5A2-CD17-F0DF-8123-0E92FA98E0EF}"/>
                </a:ext>
              </a:extLst>
            </p:cNvPr>
            <p:cNvCxnSpPr>
              <a:cxnSpLocks/>
            </p:cNvCxnSpPr>
            <p:nvPr/>
          </p:nvCxnSpPr>
          <p:spPr>
            <a:xfrm>
              <a:off x="9337271" y="5418000"/>
              <a:ext cx="5446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349D192E-DE7F-F8E5-4FA6-7675A0C031AA}"/>
                </a:ext>
              </a:extLst>
            </p:cNvPr>
            <p:cNvCxnSpPr>
              <a:cxnSpLocks/>
              <a:stCxn id="160" idx="0"/>
              <a:endCxn id="157" idx="0"/>
            </p:cNvCxnSpPr>
            <p:nvPr/>
          </p:nvCxnSpPr>
          <p:spPr>
            <a:xfrm>
              <a:off x="8244000" y="5255999"/>
              <a:ext cx="216000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7A64210B-A0EA-9C39-9BFB-B870F7285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1851" y="5418752"/>
              <a:ext cx="571929" cy="1562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2D202A6D-3C10-1920-4562-C0D395D74E7D}"/>
                </a:ext>
              </a:extLst>
            </p:cNvPr>
            <p:cNvCxnSpPr>
              <a:cxnSpLocks/>
              <a:endCxn id="153" idx="0"/>
            </p:cNvCxnSpPr>
            <p:nvPr/>
          </p:nvCxnSpPr>
          <p:spPr>
            <a:xfrm>
              <a:off x="9028788" y="5417244"/>
              <a:ext cx="79212" cy="4507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A3EA4994-1C11-9C35-ACBA-6B7E1B11554D}"/>
                </a:ext>
              </a:extLst>
            </p:cNvPr>
            <p:cNvCxnSpPr>
              <a:cxnSpLocks/>
            </p:cNvCxnSpPr>
            <p:nvPr/>
          </p:nvCxnSpPr>
          <p:spPr>
            <a:xfrm>
              <a:off x="9324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E12F7381-7CE5-D4EF-9E5F-7F68C6D6C594}"/>
                </a:ext>
              </a:extLst>
            </p:cNvPr>
            <p:cNvCxnSpPr>
              <a:cxnSpLocks/>
            </p:cNvCxnSpPr>
            <p:nvPr/>
          </p:nvCxnSpPr>
          <p:spPr>
            <a:xfrm>
              <a:off x="9576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A9DD766F-1D92-F672-9C4A-57F8770871EA}"/>
                </a:ext>
              </a:extLst>
            </p:cNvPr>
            <p:cNvCxnSpPr>
              <a:cxnSpLocks/>
            </p:cNvCxnSpPr>
            <p:nvPr/>
          </p:nvCxnSpPr>
          <p:spPr>
            <a:xfrm>
              <a:off x="9072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1AD89F41-A4DC-9FEB-C1B7-FAE3C26CCB3B}"/>
                </a:ext>
              </a:extLst>
            </p:cNvPr>
            <p:cNvCxnSpPr>
              <a:cxnSpLocks/>
            </p:cNvCxnSpPr>
            <p:nvPr/>
          </p:nvCxnSpPr>
          <p:spPr>
            <a:xfrm>
              <a:off x="8820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008C7D60-76A5-C022-679F-2270B5E5EC23}"/>
                </a:ext>
              </a:extLst>
            </p:cNvPr>
            <p:cNvCxnSpPr>
              <a:cxnSpLocks/>
            </p:cNvCxnSpPr>
            <p:nvPr/>
          </p:nvCxnSpPr>
          <p:spPr>
            <a:xfrm>
              <a:off x="9828000" y="5004000"/>
              <a:ext cx="0" cy="252000"/>
            </a:xfrm>
            <a:prstGeom prst="straightConnector1">
              <a:avLst/>
            </a:prstGeom>
            <a:ln w="19050">
              <a:solidFill>
                <a:srgbClr val="FF00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E08E1EA-A076-4C43-762E-AF01E134ADEC}"/>
                    </a:ext>
                  </a:extLst>
                </p:cNvPr>
                <p:cNvSpPr txBox="1"/>
                <p:nvPr/>
              </p:nvSpPr>
              <p:spPr>
                <a:xfrm>
                  <a:off x="8532000" y="3600000"/>
                  <a:ext cx="72000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DS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E08E1EA-A076-4C43-762E-AF01E134A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000" y="3600000"/>
                  <a:ext cx="720000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1004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32102</TotalTime>
  <Words>2677</Words>
  <Application>Microsoft Office PowerPoint</Application>
  <PresentationFormat>宽屏</PresentationFormat>
  <Paragraphs>468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华文楷体</vt:lpstr>
      <vt:lpstr>Microsoft YaHei</vt:lpstr>
      <vt:lpstr>Microsoft YaHei</vt:lpstr>
      <vt:lpstr>Arial</vt:lpstr>
      <vt:lpstr>Cambria Math</vt:lpstr>
      <vt:lpstr>Candara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 Liao</dc:creator>
  <cp:lastModifiedBy>QF</cp:lastModifiedBy>
  <cp:revision>1524</cp:revision>
  <dcterms:created xsi:type="dcterms:W3CDTF">2024-12-23T04:28:42Z</dcterms:created>
  <dcterms:modified xsi:type="dcterms:W3CDTF">2025-11-29T09:41:28Z</dcterms:modified>
</cp:coreProperties>
</file>